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63" r:id="rId3"/>
    <p:sldId id="298" r:id="rId4"/>
    <p:sldId id="264" r:id="rId5"/>
    <p:sldId id="265" r:id="rId7"/>
    <p:sldId id="301" r:id="rId8"/>
    <p:sldId id="266" r:id="rId9"/>
    <p:sldId id="267" r:id="rId10"/>
    <p:sldId id="270" r:id="rId11"/>
    <p:sldId id="303" r:id="rId12"/>
    <p:sldId id="302" r:id="rId13"/>
    <p:sldId id="306" r:id="rId14"/>
    <p:sldId id="308" r:id="rId15"/>
    <p:sldId id="307" r:id="rId16"/>
    <p:sldId id="304" r:id="rId17"/>
    <p:sldId id="318" r:id="rId18"/>
    <p:sldId id="331" r:id="rId19"/>
    <p:sldId id="330" r:id="rId20"/>
    <p:sldId id="320" r:id="rId21"/>
    <p:sldId id="309" r:id="rId22"/>
    <p:sldId id="321" r:id="rId23"/>
    <p:sldId id="322" r:id="rId24"/>
    <p:sldId id="323" r:id="rId25"/>
    <p:sldId id="324" r:id="rId26"/>
    <p:sldId id="310" r:id="rId27"/>
    <p:sldId id="311" r:id="rId28"/>
    <p:sldId id="312" r:id="rId29"/>
    <p:sldId id="313" r:id="rId30"/>
    <p:sldId id="314" r:id="rId31"/>
    <p:sldId id="332" r:id="rId32"/>
    <p:sldId id="315" r:id="rId33"/>
    <p:sldId id="316" r:id="rId34"/>
    <p:sldId id="325" r:id="rId35"/>
    <p:sldId id="317" r:id="rId36"/>
    <p:sldId id="326" r:id="rId37"/>
    <p:sldId id="329" r:id="rId38"/>
    <p:sldId id="334" r:id="rId39"/>
    <p:sldId id="333" r:id="rId40"/>
    <p:sldId id="29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Microsoft YaHei"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Microsoft YaHei"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任意多边形 4"/>
          <p:cNvSpPr/>
          <p:nvPr/>
        </p:nvSpPr>
        <p:spPr>
          <a:xfrm flipV="1">
            <a:off x="0" y="1028700"/>
            <a:ext cx="12192000" cy="5829300"/>
          </a:xfrm>
          <a:custGeom>
            <a:avLst/>
            <a:gdLst>
              <a:gd name="connsiteX0" fmla="*/ 12193057 w 12193057"/>
              <a:gd name="connsiteY0" fmla="*/ 5452886 h 5452886"/>
              <a:gd name="connsiteX1" fmla="*/ 12193057 w 12193057"/>
              <a:gd name="connsiteY1" fmla="*/ 0 h 5452886"/>
              <a:gd name="connsiteX2" fmla="*/ 0 w 12193057"/>
              <a:gd name="connsiteY2" fmla="*/ 0 h 5452886"/>
              <a:gd name="connsiteX3" fmla="*/ 0 w 12193057"/>
              <a:gd name="connsiteY3" fmla="*/ 3428572 h 5452886"/>
              <a:gd name="connsiteX4" fmla="*/ 369020 w 12193057"/>
              <a:gd name="connsiteY4" fmla="*/ 3370519 h 5452886"/>
              <a:gd name="connsiteX5" fmla="*/ 11869078 w 12193057"/>
              <a:gd name="connsiteY5" fmla="*/ 5316999 h 545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5452886">
                <a:moveTo>
                  <a:pt x="12193057" y="5452886"/>
                </a:moveTo>
                <a:lnTo>
                  <a:pt x="12193057" y="0"/>
                </a:lnTo>
                <a:lnTo>
                  <a:pt x="0" y="0"/>
                </a:lnTo>
                <a:lnTo>
                  <a:pt x="0" y="3428572"/>
                </a:lnTo>
                <a:lnTo>
                  <a:pt x="369020" y="3370519"/>
                </a:lnTo>
                <a:cubicBezTo>
                  <a:pt x="5088243" y="2688017"/>
                  <a:pt x="9283072" y="4242044"/>
                  <a:pt x="11869078" y="5316999"/>
                </a:cubicBezTo>
                <a:close/>
              </a:path>
            </a:pathLst>
          </a:cu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p:cNvSpPr/>
          <p:nvPr/>
        </p:nvSpPr>
        <p:spPr>
          <a:xfrm flipV="1">
            <a:off x="0" y="1866900"/>
            <a:ext cx="12192000" cy="4991100"/>
          </a:xfrm>
          <a:custGeom>
            <a:avLst/>
            <a:gdLst>
              <a:gd name="connsiteX0" fmla="*/ 0 w 12193057"/>
              <a:gd name="connsiteY0" fmla="*/ 0 h 4991397"/>
              <a:gd name="connsiteX1" fmla="*/ 12193057 w 12193057"/>
              <a:gd name="connsiteY1" fmla="*/ 0 h 4991397"/>
              <a:gd name="connsiteX2" fmla="*/ 12193057 w 12193057"/>
              <a:gd name="connsiteY2" fmla="*/ 4991397 h 4991397"/>
              <a:gd name="connsiteX3" fmla="*/ 369020 w 12193057"/>
              <a:gd name="connsiteY3" fmla="*/ 3370519 h 4991397"/>
              <a:gd name="connsiteX4" fmla="*/ 0 w 12193057"/>
              <a:gd name="connsiteY4" fmla="*/ 3428572 h 499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057" h="4991397">
                <a:moveTo>
                  <a:pt x="0" y="0"/>
                </a:moveTo>
                <a:lnTo>
                  <a:pt x="12193057" y="0"/>
                </a:lnTo>
                <a:lnTo>
                  <a:pt x="12193057" y="4991397"/>
                </a:lnTo>
                <a:cubicBezTo>
                  <a:pt x="9668602" y="3925788"/>
                  <a:pt x="5402857" y="2642517"/>
                  <a:pt x="369020" y="3370519"/>
                </a:cubicBezTo>
                <a:lnTo>
                  <a:pt x="0" y="34285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Aft>
                <a:spcPts val="0"/>
              </a:spcAft>
              <a:defRPr/>
            </a:pPr>
            <a:r>
              <a:rPr lang="en-US" altLang="zh-CN" b="1">
                <a:solidFill>
                  <a:schemeClr val="bg1"/>
                </a:solidFill>
                <a:latin typeface="Microsoft YaHei" panose="020B0503020204020204" charset="-122"/>
                <a:ea typeface="Microsoft YaHei" panose="020B0503020204020204" charset="-122"/>
                <a:cs typeface="Open Sans Light"/>
              </a:rPr>
              <a:t>BUSINESS POWERPOINT</a:t>
            </a:r>
            <a:endParaRPr lang="zh-CN" altLang="en-US" b="1" dirty="0">
              <a:solidFill>
                <a:schemeClr val="bg1"/>
              </a:solidFill>
              <a:latin typeface="Microsoft YaHei" panose="020B0503020204020204" charset="-122"/>
              <a:ea typeface="Microsoft YaHei" panose="020B0503020204020204" charset="-122"/>
              <a:cs typeface="Open Sans Light"/>
            </a:endParaRPr>
          </a:p>
        </p:txBody>
      </p:sp>
      <p:sp>
        <p:nvSpPr>
          <p:cNvPr id="2" name="标题 1"/>
          <p:cNvSpPr>
            <a:spLocks noGrp="1"/>
          </p:cNvSpPr>
          <p:nvPr>
            <p:ph type="ctrTitle"/>
          </p:nvPr>
        </p:nvSpPr>
        <p:spPr>
          <a:xfrm>
            <a:off x="838200" y="3976914"/>
            <a:ext cx="10515600" cy="1391555"/>
          </a:xfrm>
        </p:spPr>
        <p:txBody>
          <a:bodyPr anchor="b"/>
          <a:lstStyle>
            <a:lvl1pPr algn="l">
              <a:defRPr sz="4400">
                <a:solidFill>
                  <a:srgbClr val="286FA4"/>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842485" y="5368470"/>
            <a:ext cx="10511315" cy="838200"/>
          </a:xfrm>
        </p:spPr>
        <p:txBody>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7" name="日期占位符 3"/>
          <p:cNvSpPr>
            <a:spLocks noGrp="1"/>
          </p:cNvSpPr>
          <p:nvPr>
            <p:ph type="dt" sz="half" idx="10"/>
          </p:nvPr>
        </p:nvSpPr>
        <p:spPr/>
        <p:txBody>
          <a:bodyPr/>
          <a:lstStyle>
            <a:lvl1pPr>
              <a:defRPr/>
            </a:lvl1pPr>
          </a:lstStyle>
          <a:p>
            <a:pPr>
              <a:defRPr/>
            </a:pPr>
            <a:fld id="{C902569F-F681-4BFE-9026-7AB13837E28E}"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75A9D6FC-A920-4D49-8C8D-C7300A72DDA6}" type="slidenum">
              <a:rPr lang="zh-CN" altLang="en-US"/>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任意多边形 7"/>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734050">
                <a:moveTo>
                  <a:pt x="1797087" y="0"/>
                </a:moveTo>
                <a:lnTo>
                  <a:pt x="12192000" y="0"/>
                </a:lnTo>
                <a:lnTo>
                  <a:pt x="12192000" y="5734050"/>
                </a:lnTo>
                <a:lnTo>
                  <a:pt x="0" y="5734050"/>
                </a:lnTo>
                <a:lnTo>
                  <a:pt x="0" y="1797086"/>
                </a:lnTo>
                <a:cubicBezTo>
                  <a:pt x="0" y="804583"/>
                  <a:pt x="804584" y="0"/>
                  <a:pt x="1797087" y="0"/>
                </a:cubicBezTo>
                <a:close/>
              </a:path>
            </a:pathLst>
          </a:cu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任意多边形 8"/>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 name="connsiteX0-1" fmla="*/ 1797087 w 12192000"/>
              <a:gd name="connsiteY0-2" fmla="*/ 0 h 5734050"/>
              <a:gd name="connsiteX1-3" fmla="*/ 12192000 w 12192000"/>
              <a:gd name="connsiteY1-4" fmla="*/ 0 h 5734050"/>
              <a:gd name="connsiteX2-5" fmla="*/ 12192000 w 12192000"/>
              <a:gd name="connsiteY2-6" fmla="*/ 5734050 h 5734050"/>
              <a:gd name="connsiteX3-7" fmla="*/ 0 w 12192000"/>
              <a:gd name="connsiteY3-8" fmla="*/ 5734050 h 5734050"/>
              <a:gd name="connsiteX4-9" fmla="*/ 171450 w 12192000"/>
              <a:gd name="connsiteY4-10" fmla="*/ 1854236 h 5734050"/>
              <a:gd name="connsiteX5-11" fmla="*/ 1797087 w 12192000"/>
              <a:gd name="connsiteY5-12" fmla="*/ 0 h 5734050"/>
              <a:gd name="connsiteX0-13" fmla="*/ 1797087 w 12192000"/>
              <a:gd name="connsiteY0-14" fmla="*/ 171450 h 5734050"/>
              <a:gd name="connsiteX1-15" fmla="*/ 12192000 w 12192000"/>
              <a:gd name="connsiteY1-16" fmla="*/ 0 h 5734050"/>
              <a:gd name="connsiteX2-17" fmla="*/ 12192000 w 12192000"/>
              <a:gd name="connsiteY2-18" fmla="*/ 5734050 h 5734050"/>
              <a:gd name="connsiteX3-19" fmla="*/ 0 w 12192000"/>
              <a:gd name="connsiteY3-20" fmla="*/ 5734050 h 5734050"/>
              <a:gd name="connsiteX4-21" fmla="*/ 171450 w 12192000"/>
              <a:gd name="connsiteY4-22" fmla="*/ 1854236 h 5734050"/>
              <a:gd name="connsiteX5-23" fmla="*/ 1797087 w 12192000"/>
              <a:gd name="connsiteY5-24" fmla="*/ 171450 h 5734050"/>
              <a:gd name="connsiteX0-25" fmla="*/ 1797087 w 12192000"/>
              <a:gd name="connsiteY0-26" fmla="*/ 171450 h 5734050"/>
              <a:gd name="connsiteX1-27" fmla="*/ 12192000 w 12192000"/>
              <a:gd name="connsiteY1-28" fmla="*/ 0 h 5734050"/>
              <a:gd name="connsiteX2-29" fmla="*/ 12192000 w 12192000"/>
              <a:gd name="connsiteY2-30" fmla="*/ 5734050 h 5734050"/>
              <a:gd name="connsiteX3-31" fmla="*/ 0 w 12192000"/>
              <a:gd name="connsiteY3-32" fmla="*/ 5734050 h 5734050"/>
              <a:gd name="connsiteX4-33" fmla="*/ 171450 w 12192000"/>
              <a:gd name="connsiteY4-34" fmla="*/ 1854236 h 5734050"/>
              <a:gd name="connsiteX5-35" fmla="*/ 1797087 w 12192000"/>
              <a:gd name="connsiteY5-36" fmla="*/ 171450 h 5734050"/>
              <a:gd name="connsiteX0-37" fmla="*/ 1940994 w 12335907"/>
              <a:gd name="connsiteY0-38" fmla="*/ 171450 h 5734050"/>
              <a:gd name="connsiteX1-39" fmla="*/ 12335907 w 12335907"/>
              <a:gd name="connsiteY1-40" fmla="*/ 0 h 5734050"/>
              <a:gd name="connsiteX2-41" fmla="*/ 12335907 w 12335907"/>
              <a:gd name="connsiteY2-42" fmla="*/ 5734050 h 5734050"/>
              <a:gd name="connsiteX3-43" fmla="*/ 143907 w 12335907"/>
              <a:gd name="connsiteY3-44" fmla="*/ 5734050 h 5734050"/>
              <a:gd name="connsiteX4-45" fmla="*/ 315357 w 12335907"/>
              <a:gd name="connsiteY4-46" fmla="*/ 1854236 h 5734050"/>
              <a:gd name="connsiteX5-47" fmla="*/ 1940994 w 12335907"/>
              <a:gd name="connsiteY5-48" fmla="*/ 171450 h 5734050"/>
              <a:gd name="connsiteX0-49" fmla="*/ 1797087 w 12192000"/>
              <a:gd name="connsiteY0-50" fmla="*/ 171450 h 5734050"/>
              <a:gd name="connsiteX1-51" fmla="*/ 12192000 w 12192000"/>
              <a:gd name="connsiteY1-52" fmla="*/ 0 h 5734050"/>
              <a:gd name="connsiteX2-53" fmla="*/ 12192000 w 12192000"/>
              <a:gd name="connsiteY2-54" fmla="*/ 5734050 h 5734050"/>
              <a:gd name="connsiteX3-55" fmla="*/ 0 w 12192000"/>
              <a:gd name="connsiteY3-56" fmla="*/ 5734050 h 5734050"/>
              <a:gd name="connsiteX4-57" fmla="*/ 171450 w 12192000"/>
              <a:gd name="connsiteY4-58" fmla="*/ 1854236 h 5734050"/>
              <a:gd name="connsiteX5-59" fmla="*/ 1797087 w 12192000"/>
              <a:gd name="connsiteY5-60" fmla="*/ 171450 h 5734050"/>
              <a:gd name="connsiteX0-61" fmla="*/ 1797087 w 12192000"/>
              <a:gd name="connsiteY0-62" fmla="*/ 171450 h 5734050"/>
              <a:gd name="connsiteX1-63" fmla="*/ 12192000 w 12192000"/>
              <a:gd name="connsiteY1-64" fmla="*/ 0 h 5734050"/>
              <a:gd name="connsiteX2-65" fmla="*/ 12192000 w 12192000"/>
              <a:gd name="connsiteY2-66" fmla="*/ 5734050 h 5734050"/>
              <a:gd name="connsiteX3-67" fmla="*/ 0 w 12192000"/>
              <a:gd name="connsiteY3-68" fmla="*/ 5734050 h 5734050"/>
              <a:gd name="connsiteX4-69" fmla="*/ 171450 w 12192000"/>
              <a:gd name="connsiteY4-70" fmla="*/ 1854236 h 5734050"/>
              <a:gd name="connsiteX5-71" fmla="*/ 1797087 w 12192000"/>
              <a:gd name="connsiteY5-72" fmla="*/ 171450 h 5734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5734050">
                <a:moveTo>
                  <a:pt x="1797087" y="171450"/>
                </a:moveTo>
                <a:cubicBezTo>
                  <a:pt x="5259381" y="23767"/>
                  <a:pt x="8727029" y="57150"/>
                  <a:pt x="12192000" y="0"/>
                </a:cubicBezTo>
                <a:lnTo>
                  <a:pt x="12192000" y="5734050"/>
                </a:lnTo>
                <a:lnTo>
                  <a:pt x="0" y="5734050"/>
                </a:lnTo>
                <a:cubicBezTo>
                  <a:pt x="0" y="4421729"/>
                  <a:pt x="95250" y="2999139"/>
                  <a:pt x="171450" y="1854236"/>
                </a:cubicBezTo>
                <a:cubicBezTo>
                  <a:pt x="247650" y="709333"/>
                  <a:pt x="903866" y="209550"/>
                  <a:pt x="1797087" y="171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内容占位符 6"/>
          <p:cNvSpPr>
            <a:spLocks noGrp="1"/>
          </p:cNvSpPr>
          <p:nvPr>
            <p:ph sz="quarter" idx="13"/>
          </p:nvPr>
        </p:nvSpPr>
        <p:spPr>
          <a:xfrm>
            <a:off x="838200" y="1553028"/>
            <a:ext cx="10515600" cy="4562021"/>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3" name="日期占位符 3"/>
          <p:cNvSpPr>
            <a:spLocks noGrp="1"/>
          </p:cNvSpPr>
          <p:nvPr>
            <p:ph type="dt" sz="half" idx="14"/>
          </p:nvPr>
        </p:nvSpPr>
        <p:spPr/>
        <p:txBody>
          <a:bodyPr/>
          <a:lstStyle>
            <a:lvl1pPr>
              <a:defRPr/>
            </a:lvl1pPr>
          </a:lstStyle>
          <a:p>
            <a:pPr>
              <a:defRPr/>
            </a:pPr>
            <a:fld id="{CF7FFF7D-D0DD-4D33-AC9E-8B58775A9D85}" type="datetimeFigureOut">
              <a:rPr lang="zh-CN" altLang="en-US"/>
            </a:fld>
            <a:endParaRPr lang="zh-CN" altLang="en-US"/>
          </a:p>
        </p:txBody>
      </p:sp>
      <p:sp>
        <p:nvSpPr>
          <p:cNvPr id="4" name="页脚占位符 4"/>
          <p:cNvSpPr>
            <a:spLocks noGrp="1"/>
          </p:cNvSpPr>
          <p:nvPr>
            <p:ph type="ftr" sz="quarter" idx="15"/>
          </p:nvPr>
        </p:nvSpPr>
        <p:spPr/>
        <p:txBody>
          <a:bodyPr/>
          <a:lstStyle>
            <a:lvl1pPr>
              <a:defRPr/>
            </a:lvl1pPr>
          </a:lstStyle>
          <a:p>
            <a:pPr>
              <a:defRPr/>
            </a:pPr>
            <a:endParaRPr lang="zh-CN" altLang="en-US"/>
          </a:p>
        </p:txBody>
      </p:sp>
      <p:sp>
        <p:nvSpPr>
          <p:cNvPr id="5" name="灯片编号占位符 5"/>
          <p:cNvSpPr>
            <a:spLocks noGrp="1"/>
          </p:cNvSpPr>
          <p:nvPr>
            <p:ph type="sldNum" sz="quarter" idx="16"/>
          </p:nvPr>
        </p:nvSpPr>
        <p:spPr/>
        <p:txBody>
          <a:bodyPr/>
          <a:lstStyle>
            <a:lvl1pPr>
              <a:defRPr/>
            </a:lvl1pPr>
          </a:lstStyle>
          <a:p>
            <a:pPr>
              <a:defRPr/>
            </a:pPr>
            <a:fld id="{3869CBFA-5FD0-4B9A-8D9A-037095782084}" type="slidenum">
              <a:rPr lang="zh-CN" altLang="en-US"/>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任意多边形 7"/>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734050">
                <a:moveTo>
                  <a:pt x="1797087" y="0"/>
                </a:moveTo>
                <a:lnTo>
                  <a:pt x="12192000" y="0"/>
                </a:lnTo>
                <a:lnTo>
                  <a:pt x="12192000" y="5734050"/>
                </a:lnTo>
                <a:lnTo>
                  <a:pt x="0" y="5734050"/>
                </a:lnTo>
                <a:lnTo>
                  <a:pt x="0" y="1797086"/>
                </a:lnTo>
                <a:cubicBezTo>
                  <a:pt x="0" y="804583"/>
                  <a:pt x="804584" y="0"/>
                  <a:pt x="1797087" y="0"/>
                </a:cubicBezTo>
                <a:close/>
              </a:path>
            </a:pathLst>
          </a:cu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任意多边形 8"/>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 name="connsiteX0-1" fmla="*/ 1797087 w 12192000"/>
              <a:gd name="connsiteY0-2" fmla="*/ 0 h 5734050"/>
              <a:gd name="connsiteX1-3" fmla="*/ 12192000 w 12192000"/>
              <a:gd name="connsiteY1-4" fmla="*/ 0 h 5734050"/>
              <a:gd name="connsiteX2-5" fmla="*/ 12192000 w 12192000"/>
              <a:gd name="connsiteY2-6" fmla="*/ 5734050 h 5734050"/>
              <a:gd name="connsiteX3-7" fmla="*/ 0 w 12192000"/>
              <a:gd name="connsiteY3-8" fmla="*/ 5734050 h 5734050"/>
              <a:gd name="connsiteX4-9" fmla="*/ 171450 w 12192000"/>
              <a:gd name="connsiteY4-10" fmla="*/ 1854236 h 5734050"/>
              <a:gd name="connsiteX5-11" fmla="*/ 1797087 w 12192000"/>
              <a:gd name="connsiteY5-12" fmla="*/ 0 h 5734050"/>
              <a:gd name="connsiteX0-13" fmla="*/ 1797087 w 12192000"/>
              <a:gd name="connsiteY0-14" fmla="*/ 171450 h 5734050"/>
              <a:gd name="connsiteX1-15" fmla="*/ 12192000 w 12192000"/>
              <a:gd name="connsiteY1-16" fmla="*/ 0 h 5734050"/>
              <a:gd name="connsiteX2-17" fmla="*/ 12192000 w 12192000"/>
              <a:gd name="connsiteY2-18" fmla="*/ 5734050 h 5734050"/>
              <a:gd name="connsiteX3-19" fmla="*/ 0 w 12192000"/>
              <a:gd name="connsiteY3-20" fmla="*/ 5734050 h 5734050"/>
              <a:gd name="connsiteX4-21" fmla="*/ 171450 w 12192000"/>
              <a:gd name="connsiteY4-22" fmla="*/ 1854236 h 5734050"/>
              <a:gd name="connsiteX5-23" fmla="*/ 1797087 w 12192000"/>
              <a:gd name="connsiteY5-24" fmla="*/ 171450 h 5734050"/>
              <a:gd name="connsiteX0-25" fmla="*/ 1797087 w 12192000"/>
              <a:gd name="connsiteY0-26" fmla="*/ 171450 h 5734050"/>
              <a:gd name="connsiteX1-27" fmla="*/ 12192000 w 12192000"/>
              <a:gd name="connsiteY1-28" fmla="*/ 0 h 5734050"/>
              <a:gd name="connsiteX2-29" fmla="*/ 12192000 w 12192000"/>
              <a:gd name="connsiteY2-30" fmla="*/ 5734050 h 5734050"/>
              <a:gd name="connsiteX3-31" fmla="*/ 0 w 12192000"/>
              <a:gd name="connsiteY3-32" fmla="*/ 5734050 h 5734050"/>
              <a:gd name="connsiteX4-33" fmla="*/ 171450 w 12192000"/>
              <a:gd name="connsiteY4-34" fmla="*/ 1854236 h 5734050"/>
              <a:gd name="connsiteX5-35" fmla="*/ 1797087 w 12192000"/>
              <a:gd name="connsiteY5-36" fmla="*/ 171450 h 5734050"/>
              <a:gd name="connsiteX0-37" fmla="*/ 1940994 w 12335907"/>
              <a:gd name="connsiteY0-38" fmla="*/ 171450 h 5734050"/>
              <a:gd name="connsiteX1-39" fmla="*/ 12335907 w 12335907"/>
              <a:gd name="connsiteY1-40" fmla="*/ 0 h 5734050"/>
              <a:gd name="connsiteX2-41" fmla="*/ 12335907 w 12335907"/>
              <a:gd name="connsiteY2-42" fmla="*/ 5734050 h 5734050"/>
              <a:gd name="connsiteX3-43" fmla="*/ 143907 w 12335907"/>
              <a:gd name="connsiteY3-44" fmla="*/ 5734050 h 5734050"/>
              <a:gd name="connsiteX4-45" fmla="*/ 315357 w 12335907"/>
              <a:gd name="connsiteY4-46" fmla="*/ 1854236 h 5734050"/>
              <a:gd name="connsiteX5-47" fmla="*/ 1940994 w 12335907"/>
              <a:gd name="connsiteY5-48" fmla="*/ 171450 h 5734050"/>
              <a:gd name="connsiteX0-49" fmla="*/ 1797087 w 12192000"/>
              <a:gd name="connsiteY0-50" fmla="*/ 171450 h 5734050"/>
              <a:gd name="connsiteX1-51" fmla="*/ 12192000 w 12192000"/>
              <a:gd name="connsiteY1-52" fmla="*/ 0 h 5734050"/>
              <a:gd name="connsiteX2-53" fmla="*/ 12192000 w 12192000"/>
              <a:gd name="connsiteY2-54" fmla="*/ 5734050 h 5734050"/>
              <a:gd name="connsiteX3-55" fmla="*/ 0 w 12192000"/>
              <a:gd name="connsiteY3-56" fmla="*/ 5734050 h 5734050"/>
              <a:gd name="connsiteX4-57" fmla="*/ 171450 w 12192000"/>
              <a:gd name="connsiteY4-58" fmla="*/ 1854236 h 5734050"/>
              <a:gd name="connsiteX5-59" fmla="*/ 1797087 w 12192000"/>
              <a:gd name="connsiteY5-60" fmla="*/ 171450 h 5734050"/>
              <a:gd name="connsiteX0-61" fmla="*/ 1797087 w 12192000"/>
              <a:gd name="connsiteY0-62" fmla="*/ 171450 h 5734050"/>
              <a:gd name="connsiteX1-63" fmla="*/ 12192000 w 12192000"/>
              <a:gd name="connsiteY1-64" fmla="*/ 0 h 5734050"/>
              <a:gd name="connsiteX2-65" fmla="*/ 12192000 w 12192000"/>
              <a:gd name="connsiteY2-66" fmla="*/ 5734050 h 5734050"/>
              <a:gd name="connsiteX3-67" fmla="*/ 0 w 12192000"/>
              <a:gd name="connsiteY3-68" fmla="*/ 5734050 h 5734050"/>
              <a:gd name="connsiteX4-69" fmla="*/ 171450 w 12192000"/>
              <a:gd name="connsiteY4-70" fmla="*/ 1854236 h 5734050"/>
              <a:gd name="connsiteX5-71" fmla="*/ 1797087 w 12192000"/>
              <a:gd name="connsiteY5-72" fmla="*/ 171450 h 5734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5734050">
                <a:moveTo>
                  <a:pt x="1797087" y="171450"/>
                </a:moveTo>
                <a:cubicBezTo>
                  <a:pt x="5259381" y="23767"/>
                  <a:pt x="8727029" y="57150"/>
                  <a:pt x="12192000" y="0"/>
                </a:cubicBezTo>
                <a:lnTo>
                  <a:pt x="12192000" y="5734050"/>
                </a:lnTo>
                <a:lnTo>
                  <a:pt x="0" y="5734050"/>
                </a:lnTo>
                <a:cubicBezTo>
                  <a:pt x="0" y="4421729"/>
                  <a:pt x="95250" y="2999139"/>
                  <a:pt x="171450" y="1854236"/>
                </a:cubicBezTo>
                <a:cubicBezTo>
                  <a:pt x="247650" y="709333"/>
                  <a:pt x="903866" y="209550"/>
                  <a:pt x="1797087" y="171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title"/>
          </p:nvPr>
        </p:nvSpPr>
        <p:spPr>
          <a:xfrm>
            <a:off x="838200" y="307069"/>
            <a:ext cx="10515600" cy="758825"/>
          </a:xfrm>
        </p:spPr>
        <p:txBody>
          <a:bodyPr/>
          <a:lstStyle>
            <a:lvl1pPr algn="ctr">
              <a:defRPr>
                <a:solidFill>
                  <a:schemeClr val="bg1"/>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625600"/>
            <a:ext cx="10515600" cy="4551363"/>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E4E1E22F-D4F1-4C33-9F45-82AC3857D32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FCAAE9-73E8-4740-AF45-9D93A414C1CF}" type="slidenum">
              <a:rPr lang="zh-CN" altLang="en-US"/>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4276725" y="2590800"/>
            <a:ext cx="699135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p:nvSpPr>
        <p:spPr>
          <a:xfrm>
            <a:off x="923925" y="914400"/>
            <a:ext cx="1676400" cy="1676400"/>
          </a:xfrm>
          <a:prstGeom prst="rect">
            <a:avLst/>
          </a:prstGeom>
          <a:solidFill>
            <a:srgbClr val="FFFFFF">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9591675" y="4267200"/>
            <a:ext cx="1676400" cy="1676400"/>
          </a:xfrm>
          <a:prstGeom prst="rect">
            <a:avLst/>
          </a:prstGeom>
          <a:solidFill>
            <a:srgbClr val="087F92">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title"/>
          </p:nvPr>
        </p:nvSpPr>
        <p:spPr>
          <a:xfrm>
            <a:off x="4452825" y="2743201"/>
            <a:ext cx="6639151" cy="1371600"/>
          </a:xfrm>
        </p:spPr>
        <p:txBody>
          <a:bodyPr/>
          <a:lstStyle>
            <a:lvl1pPr>
              <a:defRPr sz="3200">
                <a:solidFill>
                  <a:srgbClr val="087F92"/>
                </a:solidFill>
              </a:defRPr>
            </a:lvl1pPr>
          </a:lstStyle>
          <a:p>
            <a:r>
              <a:rPr lang="zh-CN" altLang="en-US" dirty="0" smtClean="0"/>
              <a:t>单击此处编辑母版标题样式</a:t>
            </a:r>
            <a:endParaRPr lang="zh-CN" altLang="en-US" dirty="0"/>
          </a:p>
        </p:txBody>
      </p:sp>
      <p:sp>
        <p:nvSpPr>
          <p:cNvPr id="7" name="日期占位符 3"/>
          <p:cNvSpPr>
            <a:spLocks noGrp="1"/>
          </p:cNvSpPr>
          <p:nvPr>
            <p:ph type="dt" sz="half" idx="10"/>
          </p:nvPr>
        </p:nvSpPr>
        <p:spPr/>
        <p:txBody>
          <a:bodyPr/>
          <a:lstStyle>
            <a:lvl1pPr>
              <a:defRPr/>
            </a:lvl1pPr>
          </a:lstStyle>
          <a:p>
            <a:pPr>
              <a:defRPr/>
            </a:pPr>
            <a:fld id="{352E29D6-8334-437E-AA5D-7D1A94D22B5B}"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44E070D7-3F5C-405F-BCC1-B9D604EC6730}" type="slidenum">
              <a:rPr lang="zh-CN" altLang="en-US"/>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任意多边形 8"/>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734050">
                <a:moveTo>
                  <a:pt x="1797087" y="0"/>
                </a:moveTo>
                <a:lnTo>
                  <a:pt x="12192000" y="0"/>
                </a:lnTo>
                <a:lnTo>
                  <a:pt x="12192000" y="5734050"/>
                </a:lnTo>
                <a:lnTo>
                  <a:pt x="0" y="5734050"/>
                </a:lnTo>
                <a:lnTo>
                  <a:pt x="0" y="1797086"/>
                </a:lnTo>
                <a:cubicBezTo>
                  <a:pt x="0" y="804583"/>
                  <a:pt x="804584" y="0"/>
                  <a:pt x="1797087" y="0"/>
                </a:cubicBezTo>
                <a:close/>
              </a:path>
            </a:pathLst>
          </a:cu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任意多边形 9"/>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 name="connsiteX0-1" fmla="*/ 1797087 w 12192000"/>
              <a:gd name="connsiteY0-2" fmla="*/ 0 h 5734050"/>
              <a:gd name="connsiteX1-3" fmla="*/ 12192000 w 12192000"/>
              <a:gd name="connsiteY1-4" fmla="*/ 0 h 5734050"/>
              <a:gd name="connsiteX2-5" fmla="*/ 12192000 w 12192000"/>
              <a:gd name="connsiteY2-6" fmla="*/ 5734050 h 5734050"/>
              <a:gd name="connsiteX3-7" fmla="*/ 0 w 12192000"/>
              <a:gd name="connsiteY3-8" fmla="*/ 5734050 h 5734050"/>
              <a:gd name="connsiteX4-9" fmla="*/ 171450 w 12192000"/>
              <a:gd name="connsiteY4-10" fmla="*/ 1854236 h 5734050"/>
              <a:gd name="connsiteX5-11" fmla="*/ 1797087 w 12192000"/>
              <a:gd name="connsiteY5-12" fmla="*/ 0 h 5734050"/>
              <a:gd name="connsiteX0-13" fmla="*/ 1797087 w 12192000"/>
              <a:gd name="connsiteY0-14" fmla="*/ 171450 h 5734050"/>
              <a:gd name="connsiteX1-15" fmla="*/ 12192000 w 12192000"/>
              <a:gd name="connsiteY1-16" fmla="*/ 0 h 5734050"/>
              <a:gd name="connsiteX2-17" fmla="*/ 12192000 w 12192000"/>
              <a:gd name="connsiteY2-18" fmla="*/ 5734050 h 5734050"/>
              <a:gd name="connsiteX3-19" fmla="*/ 0 w 12192000"/>
              <a:gd name="connsiteY3-20" fmla="*/ 5734050 h 5734050"/>
              <a:gd name="connsiteX4-21" fmla="*/ 171450 w 12192000"/>
              <a:gd name="connsiteY4-22" fmla="*/ 1854236 h 5734050"/>
              <a:gd name="connsiteX5-23" fmla="*/ 1797087 w 12192000"/>
              <a:gd name="connsiteY5-24" fmla="*/ 171450 h 5734050"/>
              <a:gd name="connsiteX0-25" fmla="*/ 1797087 w 12192000"/>
              <a:gd name="connsiteY0-26" fmla="*/ 171450 h 5734050"/>
              <a:gd name="connsiteX1-27" fmla="*/ 12192000 w 12192000"/>
              <a:gd name="connsiteY1-28" fmla="*/ 0 h 5734050"/>
              <a:gd name="connsiteX2-29" fmla="*/ 12192000 w 12192000"/>
              <a:gd name="connsiteY2-30" fmla="*/ 5734050 h 5734050"/>
              <a:gd name="connsiteX3-31" fmla="*/ 0 w 12192000"/>
              <a:gd name="connsiteY3-32" fmla="*/ 5734050 h 5734050"/>
              <a:gd name="connsiteX4-33" fmla="*/ 171450 w 12192000"/>
              <a:gd name="connsiteY4-34" fmla="*/ 1854236 h 5734050"/>
              <a:gd name="connsiteX5-35" fmla="*/ 1797087 w 12192000"/>
              <a:gd name="connsiteY5-36" fmla="*/ 171450 h 5734050"/>
              <a:gd name="connsiteX0-37" fmla="*/ 1940994 w 12335907"/>
              <a:gd name="connsiteY0-38" fmla="*/ 171450 h 5734050"/>
              <a:gd name="connsiteX1-39" fmla="*/ 12335907 w 12335907"/>
              <a:gd name="connsiteY1-40" fmla="*/ 0 h 5734050"/>
              <a:gd name="connsiteX2-41" fmla="*/ 12335907 w 12335907"/>
              <a:gd name="connsiteY2-42" fmla="*/ 5734050 h 5734050"/>
              <a:gd name="connsiteX3-43" fmla="*/ 143907 w 12335907"/>
              <a:gd name="connsiteY3-44" fmla="*/ 5734050 h 5734050"/>
              <a:gd name="connsiteX4-45" fmla="*/ 315357 w 12335907"/>
              <a:gd name="connsiteY4-46" fmla="*/ 1854236 h 5734050"/>
              <a:gd name="connsiteX5-47" fmla="*/ 1940994 w 12335907"/>
              <a:gd name="connsiteY5-48" fmla="*/ 171450 h 5734050"/>
              <a:gd name="connsiteX0-49" fmla="*/ 1797087 w 12192000"/>
              <a:gd name="connsiteY0-50" fmla="*/ 171450 h 5734050"/>
              <a:gd name="connsiteX1-51" fmla="*/ 12192000 w 12192000"/>
              <a:gd name="connsiteY1-52" fmla="*/ 0 h 5734050"/>
              <a:gd name="connsiteX2-53" fmla="*/ 12192000 w 12192000"/>
              <a:gd name="connsiteY2-54" fmla="*/ 5734050 h 5734050"/>
              <a:gd name="connsiteX3-55" fmla="*/ 0 w 12192000"/>
              <a:gd name="connsiteY3-56" fmla="*/ 5734050 h 5734050"/>
              <a:gd name="connsiteX4-57" fmla="*/ 171450 w 12192000"/>
              <a:gd name="connsiteY4-58" fmla="*/ 1854236 h 5734050"/>
              <a:gd name="connsiteX5-59" fmla="*/ 1797087 w 12192000"/>
              <a:gd name="connsiteY5-60" fmla="*/ 171450 h 5734050"/>
              <a:gd name="connsiteX0-61" fmla="*/ 1797087 w 12192000"/>
              <a:gd name="connsiteY0-62" fmla="*/ 171450 h 5734050"/>
              <a:gd name="connsiteX1-63" fmla="*/ 12192000 w 12192000"/>
              <a:gd name="connsiteY1-64" fmla="*/ 0 h 5734050"/>
              <a:gd name="connsiteX2-65" fmla="*/ 12192000 w 12192000"/>
              <a:gd name="connsiteY2-66" fmla="*/ 5734050 h 5734050"/>
              <a:gd name="connsiteX3-67" fmla="*/ 0 w 12192000"/>
              <a:gd name="connsiteY3-68" fmla="*/ 5734050 h 5734050"/>
              <a:gd name="connsiteX4-69" fmla="*/ 171450 w 12192000"/>
              <a:gd name="connsiteY4-70" fmla="*/ 1854236 h 5734050"/>
              <a:gd name="connsiteX5-71" fmla="*/ 1797087 w 12192000"/>
              <a:gd name="connsiteY5-72" fmla="*/ 171450 h 5734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5734050">
                <a:moveTo>
                  <a:pt x="1797087" y="171450"/>
                </a:moveTo>
                <a:cubicBezTo>
                  <a:pt x="5259381" y="23767"/>
                  <a:pt x="8727029" y="57150"/>
                  <a:pt x="12192000" y="0"/>
                </a:cubicBezTo>
                <a:lnTo>
                  <a:pt x="12192000" y="5734050"/>
                </a:lnTo>
                <a:lnTo>
                  <a:pt x="0" y="5734050"/>
                </a:lnTo>
                <a:cubicBezTo>
                  <a:pt x="0" y="4421729"/>
                  <a:pt x="95250" y="2999139"/>
                  <a:pt x="171450" y="1854236"/>
                </a:cubicBezTo>
                <a:cubicBezTo>
                  <a:pt x="247650" y="709333"/>
                  <a:pt x="903866" y="209550"/>
                  <a:pt x="1797087" y="171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title"/>
          </p:nvPr>
        </p:nvSpPr>
        <p:spPr>
          <a:xfrm>
            <a:off x="838200" y="307069"/>
            <a:ext cx="10515600" cy="758825"/>
          </a:xfrm>
        </p:spPr>
        <p:txBody>
          <a:bodyPr/>
          <a:lstStyle>
            <a:lvl1pPr algn="ctr">
              <a:defRPr>
                <a:solidFill>
                  <a:schemeClr val="bg1"/>
                </a:solidFill>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838200" y="1640114"/>
            <a:ext cx="5181600" cy="4536849"/>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72200" y="1640114"/>
            <a:ext cx="5181600" cy="453684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C461608-FBDF-4B7C-A788-86FB64A94603}"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92FE865-4D19-4953-853C-DF0312876CC4}" type="slidenum">
              <a:rPr lang="zh-CN" altLang="en-US"/>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FEFA11B-B9C4-4451-AE0A-7FCDE45409BC}"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5DF1D52-C01A-4B47-AB49-4FB82BD4558E}" type="slidenum">
              <a:rPr lang="zh-CN" altLang="en-US"/>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任意多边形 4"/>
          <p:cNvSpPr/>
          <p:nvPr/>
        </p:nvSpPr>
        <p:spPr>
          <a:xfrm flipV="1">
            <a:off x="0" y="1028700"/>
            <a:ext cx="12192000" cy="5829300"/>
          </a:xfrm>
          <a:custGeom>
            <a:avLst/>
            <a:gdLst>
              <a:gd name="connsiteX0" fmla="*/ 12193057 w 12193057"/>
              <a:gd name="connsiteY0" fmla="*/ 5452886 h 5452886"/>
              <a:gd name="connsiteX1" fmla="*/ 12193057 w 12193057"/>
              <a:gd name="connsiteY1" fmla="*/ 0 h 5452886"/>
              <a:gd name="connsiteX2" fmla="*/ 0 w 12193057"/>
              <a:gd name="connsiteY2" fmla="*/ 0 h 5452886"/>
              <a:gd name="connsiteX3" fmla="*/ 0 w 12193057"/>
              <a:gd name="connsiteY3" fmla="*/ 3428572 h 5452886"/>
              <a:gd name="connsiteX4" fmla="*/ 369020 w 12193057"/>
              <a:gd name="connsiteY4" fmla="*/ 3370519 h 5452886"/>
              <a:gd name="connsiteX5" fmla="*/ 11869078 w 12193057"/>
              <a:gd name="connsiteY5" fmla="*/ 5316999 h 545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057" h="5452886">
                <a:moveTo>
                  <a:pt x="12193057" y="5452886"/>
                </a:moveTo>
                <a:lnTo>
                  <a:pt x="12193057" y="0"/>
                </a:lnTo>
                <a:lnTo>
                  <a:pt x="0" y="0"/>
                </a:lnTo>
                <a:lnTo>
                  <a:pt x="0" y="3428572"/>
                </a:lnTo>
                <a:lnTo>
                  <a:pt x="369020" y="3370519"/>
                </a:lnTo>
                <a:cubicBezTo>
                  <a:pt x="5088243" y="2688017"/>
                  <a:pt x="9283072" y="4242044"/>
                  <a:pt x="11869078" y="5316999"/>
                </a:cubicBezTo>
                <a:close/>
              </a:path>
            </a:pathLst>
          </a:cu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p:cNvSpPr/>
          <p:nvPr/>
        </p:nvSpPr>
        <p:spPr>
          <a:xfrm flipV="1">
            <a:off x="0" y="1866900"/>
            <a:ext cx="12192000" cy="4991100"/>
          </a:xfrm>
          <a:custGeom>
            <a:avLst/>
            <a:gdLst>
              <a:gd name="connsiteX0" fmla="*/ 0 w 12193057"/>
              <a:gd name="connsiteY0" fmla="*/ 0 h 4991397"/>
              <a:gd name="connsiteX1" fmla="*/ 12193057 w 12193057"/>
              <a:gd name="connsiteY1" fmla="*/ 0 h 4991397"/>
              <a:gd name="connsiteX2" fmla="*/ 12193057 w 12193057"/>
              <a:gd name="connsiteY2" fmla="*/ 4991397 h 4991397"/>
              <a:gd name="connsiteX3" fmla="*/ 369020 w 12193057"/>
              <a:gd name="connsiteY3" fmla="*/ 3370519 h 4991397"/>
              <a:gd name="connsiteX4" fmla="*/ 0 w 12193057"/>
              <a:gd name="connsiteY4" fmla="*/ 3428572 h 499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057" h="4991397">
                <a:moveTo>
                  <a:pt x="0" y="0"/>
                </a:moveTo>
                <a:lnTo>
                  <a:pt x="12193057" y="0"/>
                </a:lnTo>
                <a:lnTo>
                  <a:pt x="12193057" y="4991397"/>
                </a:lnTo>
                <a:cubicBezTo>
                  <a:pt x="9668602" y="3925788"/>
                  <a:pt x="5402857" y="2642517"/>
                  <a:pt x="369020" y="3370519"/>
                </a:cubicBezTo>
                <a:lnTo>
                  <a:pt x="0" y="34285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Aft>
                <a:spcPts val="0"/>
              </a:spcAft>
              <a:defRPr/>
            </a:pPr>
            <a:r>
              <a:rPr lang="en-US" altLang="zh-CN" b="1">
                <a:solidFill>
                  <a:schemeClr val="bg1"/>
                </a:solidFill>
                <a:latin typeface="Microsoft YaHei" panose="020B0503020204020204" charset="-122"/>
                <a:ea typeface="Microsoft YaHei" panose="020B0503020204020204" charset="-122"/>
                <a:cs typeface="Open Sans Light"/>
              </a:rPr>
              <a:t>BUSINESS POWERPOINT</a:t>
            </a:r>
            <a:endParaRPr lang="zh-CN" altLang="en-US" b="1" dirty="0">
              <a:solidFill>
                <a:schemeClr val="bg1"/>
              </a:solidFill>
              <a:latin typeface="Microsoft YaHei" panose="020B0503020204020204" charset="-122"/>
              <a:ea typeface="Microsoft YaHei" panose="020B0503020204020204" charset="-122"/>
              <a:cs typeface="Open Sans Light"/>
            </a:endParaRPr>
          </a:p>
        </p:txBody>
      </p:sp>
      <p:sp>
        <p:nvSpPr>
          <p:cNvPr id="9" name="标题 1"/>
          <p:cNvSpPr>
            <a:spLocks noGrp="1"/>
          </p:cNvSpPr>
          <p:nvPr>
            <p:ph type="ctrTitle"/>
          </p:nvPr>
        </p:nvSpPr>
        <p:spPr>
          <a:xfrm>
            <a:off x="838200" y="3831770"/>
            <a:ext cx="10515599" cy="1522185"/>
          </a:xfrm>
        </p:spPr>
        <p:txBody>
          <a:bodyPr anchor="b"/>
          <a:lstStyle>
            <a:lvl1pPr algn="l">
              <a:defRPr sz="4800">
                <a:solidFill>
                  <a:srgbClr val="087F92"/>
                </a:solidFill>
              </a:defRPr>
            </a:lvl1pPr>
          </a:lstStyle>
          <a:p>
            <a:r>
              <a:rPr lang="zh-CN" altLang="en-US" dirty="0" smtClean="0"/>
              <a:t>单击此处编辑母版标题样式</a:t>
            </a:r>
            <a:endParaRPr lang="zh-CN" altLang="en-US" dirty="0"/>
          </a:p>
        </p:txBody>
      </p:sp>
      <p:sp>
        <p:nvSpPr>
          <p:cNvPr id="10" name="副标题 2"/>
          <p:cNvSpPr>
            <a:spLocks noGrp="1"/>
          </p:cNvSpPr>
          <p:nvPr>
            <p:ph type="subTitle" idx="1"/>
          </p:nvPr>
        </p:nvSpPr>
        <p:spPr>
          <a:xfrm>
            <a:off x="838200" y="5353956"/>
            <a:ext cx="10515600" cy="838200"/>
          </a:xfrm>
        </p:spPr>
        <p:txBody>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7" name="日期占位符 3"/>
          <p:cNvSpPr>
            <a:spLocks noGrp="1"/>
          </p:cNvSpPr>
          <p:nvPr>
            <p:ph type="dt" sz="half" idx="10"/>
          </p:nvPr>
        </p:nvSpPr>
        <p:spPr/>
        <p:txBody>
          <a:bodyPr/>
          <a:lstStyle>
            <a:lvl1pPr>
              <a:defRPr/>
            </a:lvl1pPr>
          </a:lstStyle>
          <a:p>
            <a:pPr>
              <a:defRPr/>
            </a:pPr>
            <a:fld id="{C734D92E-448C-4968-8AF1-0A417F84A04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11" name="灯片编号占位符 5"/>
          <p:cNvSpPr>
            <a:spLocks noGrp="1"/>
          </p:cNvSpPr>
          <p:nvPr>
            <p:ph type="sldNum" sz="quarter" idx="12"/>
          </p:nvPr>
        </p:nvSpPr>
        <p:spPr/>
        <p:txBody>
          <a:bodyPr/>
          <a:lstStyle>
            <a:lvl1pPr>
              <a:defRPr/>
            </a:lvl1pPr>
          </a:lstStyle>
          <a:p>
            <a:pPr>
              <a:defRPr/>
            </a:pPr>
            <a:fld id="{96C01FB7-1206-4B80-AE72-1A01212B4D9D}" type="slidenum">
              <a:rPr lang="zh-CN" altLang="en-US"/>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任意多边形 5"/>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734050">
                <a:moveTo>
                  <a:pt x="1797087" y="0"/>
                </a:moveTo>
                <a:lnTo>
                  <a:pt x="12192000" y="0"/>
                </a:lnTo>
                <a:lnTo>
                  <a:pt x="12192000" y="5734050"/>
                </a:lnTo>
                <a:lnTo>
                  <a:pt x="0" y="5734050"/>
                </a:lnTo>
                <a:lnTo>
                  <a:pt x="0" y="1797086"/>
                </a:lnTo>
                <a:cubicBezTo>
                  <a:pt x="0" y="804583"/>
                  <a:pt x="804584" y="0"/>
                  <a:pt x="1797087" y="0"/>
                </a:cubicBezTo>
                <a:close/>
              </a:path>
            </a:pathLst>
          </a:cu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任意多边形 6"/>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 name="connsiteX0-1" fmla="*/ 1797087 w 12192000"/>
              <a:gd name="connsiteY0-2" fmla="*/ 0 h 5734050"/>
              <a:gd name="connsiteX1-3" fmla="*/ 12192000 w 12192000"/>
              <a:gd name="connsiteY1-4" fmla="*/ 0 h 5734050"/>
              <a:gd name="connsiteX2-5" fmla="*/ 12192000 w 12192000"/>
              <a:gd name="connsiteY2-6" fmla="*/ 5734050 h 5734050"/>
              <a:gd name="connsiteX3-7" fmla="*/ 0 w 12192000"/>
              <a:gd name="connsiteY3-8" fmla="*/ 5734050 h 5734050"/>
              <a:gd name="connsiteX4-9" fmla="*/ 171450 w 12192000"/>
              <a:gd name="connsiteY4-10" fmla="*/ 1854236 h 5734050"/>
              <a:gd name="connsiteX5-11" fmla="*/ 1797087 w 12192000"/>
              <a:gd name="connsiteY5-12" fmla="*/ 0 h 5734050"/>
              <a:gd name="connsiteX0-13" fmla="*/ 1797087 w 12192000"/>
              <a:gd name="connsiteY0-14" fmla="*/ 171450 h 5734050"/>
              <a:gd name="connsiteX1-15" fmla="*/ 12192000 w 12192000"/>
              <a:gd name="connsiteY1-16" fmla="*/ 0 h 5734050"/>
              <a:gd name="connsiteX2-17" fmla="*/ 12192000 w 12192000"/>
              <a:gd name="connsiteY2-18" fmla="*/ 5734050 h 5734050"/>
              <a:gd name="connsiteX3-19" fmla="*/ 0 w 12192000"/>
              <a:gd name="connsiteY3-20" fmla="*/ 5734050 h 5734050"/>
              <a:gd name="connsiteX4-21" fmla="*/ 171450 w 12192000"/>
              <a:gd name="connsiteY4-22" fmla="*/ 1854236 h 5734050"/>
              <a:gd name="connsiteX5-23" fmla="*/ 1797087 w 12192000"/>
              <a:gd name="connsiteY5-24" fmla="*/ 171450 h 5734050"/>
              <a:gd name="connsiteX0-25" fmla="*/ 1797087 w 12192000"/>
              <a:gd name="connsiteY0-26" fmla="*/ 171450 h 5734050"/>
              <a:gd name="connsiteX1-27" fmla="*/ 12192000 w 12192000"/>
              <a:gd name="connsiteY1-28" fmla="*/ 0 h 5734050"/>
              <a:gd name="connsiteX2-29" fmla="*/ 12192000 w 12192000"/>
              <a:gd name="connsiteY2-30" fmla="*/ 5734050 h 5734050"/>
              <a:gd name="connsiteX3-31" fmla="*/ 0 w 12192000"/>
              <a:gd name="connsiteY3-32" fmla="*/ 5734050 h 5734050"/>
              <a:gd name="connsiteX4-33" fmla="*/ 171450 w 12192000"/>
              <a:gd name="connsiteY4-34" fmla="*/ 1854236 h 5734050"/>
              <a:gd name="connsiteX5-35" fmla="*/ 1797087 w 12192000"/>
              <a:gd name="connsiteY5-36" fmla="*/ 171450 h 5734050"/>
              <a:gd name="connsiteX0-37" fmla="*/ 1940994 w 12335907"/>
              <a:gd name="connsiteY0-38" fmla="*/ 171450 h 5734050"/>
              <a:gd name="connsiteX1-39" fmla="*/ 12335907 w 12335907"/>
              <a:gd name="connsiteY1-40" fmla="*/ 0 h 5734050"/>
              <a:gd name="connsiteX2-41" fmla="*/ 12335907 w 12335907"/>
              <a:gd name="connsiteY2-42" fmla="*/ 5734050 h 5734050"/>
              <a:gd name="connsiteX3-43" fmla="*/ 143907 w 12335907"/>
              <a:gd name="connsiteY3-44" fmla="*/ 5734050 h 5734050"/>
              <a:gd name="connsiteX4-45" fmla="*/ 315357 w 12335907"/>
              <a:gd name="connsiteY4-46" fmla="*/ 1854236 h 5734050"/>
              <a:gd name="connsiteX5-47" fmla="*/ 1940994 w 12335907"/>
              <a:gd name="connsiteY5-48" fmla="*/ 171450 h 5734050"/>
              <a:gd name="connsiteX0-49" fmla="*/ 1797087 w 12192000"/>
              <a:gd name="connsiteY0-50" fmla="*/ 171450 h 5734050"/>
              <a:gd name="connsiteX1-51" fmla="*/ 12192000 w 12192000"/>
              <a:gd name="connsiteY1-52" fmla="*/ 0 h 5734050"/>
              <a:gd name="connsiteX2-53" fmla="*/ 12192000 w 12192000"/>
              <a:gd name="connsiteY2-54" fmla="*/ 5734050 h 5734050"/>
              <a:gd name="connsiteX3-55" fmla="*/ 0 w 12192000"/>
              <a:gd name="connsiteY3-56" fmla="*/ 5734050 h 5734050"/>
              <a:gd name="connsiteX4-57" fmla="*/ 171450 w 12192000"/>
              <a:gd name="connsiteY4-58" fmla="*/ 1854236 h 5734050"/>
              <a:gd name="connsiteX5-59" fmla="*/ 1797087 w 12192000"/>
              <a:gd name="connsiteY5-60" fmla="*/ 171450 h 5734050"/>
              <a:gd name="connsiteX0-61" fmla="*/ 1797087 w 12192000"/>
              <a:gd name="connsiteY0-62" fmla="*/ 171450 h 5734050"/>
              <a:gd name="connsiteX1-63" fmla="*/ 12192000 w 12192000"/>
              <a:gd name="connsiteY1-64" fmla="*/ 0 h 5734050"/>
              <a:gd name="connsiteX2-65" fmla="*/ 12192000 w 12192000"/>
              <a:gd name="connsiteY2-66" fmla="*/ 5734050 h 5734050"/>
              <a:gd name="connsiteX3-67" fmla="*/ 0 w 12192000"/>
              <a:gd name="connsiteY3-68" fmla="*/ 5734050 h 5734050"/>
              <a:gd name="connsiteX4-69" fmla="*/ 171450 w 12192000"/>
              <a:gd name="connsiteY4-70" fmla="*/ 1854236 h 5734050"/>
              <a:gd name="connsiteX5-71" fmla="*/ 1797087 w 12192000"/>
              <a:gd name="connsiteY5-72" fmla="*/ 171450 h 5734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5734050">
                <a:moveTo>
                  <a:pt x="1797087" y="171450"/>
                </a:moveTo>
                <a:cubicBezTo>
                  <a:pt x="5259381" y="23767"/>
                  <a:pt x="8727029" y="57150"/>
                  <a:pt x="12192000" y="0"/>
                </a:cubicBezTo>
                <a:lnTo>
                  <a:pt x="12192000" y="5734050"/>
                </a:lnTo>
                <a:lnTo>
                  <a:pt x="0" y="5734050"/>
                </a:lnTo>
                <a:cubicBezTo>
                  <a:pt x="0" y="4421729"/>
                  <a:pt x="95250" y="2999139"/>
                  <a:pt x="171450" y="1854236"/>
                </a:cubicBezTo>
                <a:cubicBezTo>
                  <a:pt x="247650" y="709333"/>
                  <a:pt x="903866" y="209550"/>
                  <a:pt x="1797087" y="171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日期占位符 3"/>
          <p:cNvSpPr>
            <a:spLocks noGrp="1"/>
          </p:cNvSpPr>
          <p:nvPr>
            <p:ph type="dt" sz="half" idx="10"/>
          </p:nvPr>
        </p:nvSpPr>
        <p:spPr/>
        <p:txBody>
          <a:bodyPr/>
          <a:lstStyle>
            <a:lvl1pPr>
              <a:defRPr/>
            </a:lvl1pPr>
          </a:lstStyle>
          <a:p>
            <a:pPr>
              <a:defRPr/>
            </a:pPr>
            <a:fld id="{5F5867CD-F882-454B-9CDB-1D1671FBCA0D}"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D3339CD-92AB-49E7-A409-34CE9C7CF580}" type="slidenum">
              <a:rPr lang="zh-CN" altLang="en-US"/>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任意多边形 11"/>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734050">
                <a:moveTo>
                  <a:pt x="1797087" y="0"/>
                </a:moveTo>
                <a:lnTo>
                  <a:pt x="12192000" y="0"/>
                </a:lnTo>
                <a:lnTo>
                  <a:pt x="12192000" y="5734050"/>
                </a:lnTo>
                <a:lnTo>
                  <a:pt x="0" y="5734050"/>
                </a:lnTo>
                <a:lnTo>
                  <a:pt x="0" y="1797086"/>
                </a:lnTo>
                <a:cubicBezTo>
                  <a:pt x="0" y="804583"/>
                  <a:pt x="804584" y="0"/>
                  <a:pt x="1797087" y="0"/>
                </a:cubicBezTo>
                <a:close/>
              </a:path>
            </a:pathLst>
          </a:cu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任意多边形 12"/>
          <p:cNvSpPr/>
          <p:nvPr/>
        </p:nvSpPr>
        <p:spPr>
          <a:xfrm>
            <a:off x="0" y="1123950"/>
            <a:ext cx="12192000" cy="5734050"/>
          </a:xfrm>
          <a:custGeom>
            <a:avLst/>
            <a:gdLst>
              <a:gd name="connsiteX0" fmla="*/ 1797087 w 12192000"/>
              <a:gd name="connsiteY0" fmla="*/ 0 h 5734050"/>
              <a:gd name="connsiteX1" fmla="*/ 12192000 w 12192000"/>
              <a:gd name="connsiteY1" fmla="*/ 0 h 5734050"/>
              <a:gd name="connsiteX2" fmla="*/ 12192000 w 12192000"/>
              <a:gd name="connsiteY2" fmla="*/ 5734050 h 5734050"/>
              <a:gd name="connsiteX3" fmla="*/ 0 w 12192000"/>
              <a:gd name="connsiteY3" fmla="*/ 5734050 h 5734050"/>
              <a:gd name="connsiteX4" fmla="*/ 0 w 12192000"/>
              <a:gd name="connsiteY4" fmla="*/ 1797086 h 5734050"/>
              <a:gd name="connsiteX5" fmla="*/ 1797087 w 12192000"/>
              <a:gd name="connsiteY5" fmla="*/ 0 h 5734050"/>
              <a:gd name="connsiteX0-1" fmla="*/ 1797087 w 12192000"/>
              <a:gd name="connsiteY0-2" fmla="*/ 0 h 5734050"/>
              <a:gd name="connsiteX1-3" fmla="*/ 12192000 w 12192000"/>
              <a:gd name="connsiteY1-4" fmla="*/ 0 h 5734050"/>
              <a:gd name="connsiteX2-5" fmla="*/ 12192000 w 12192000"/>
              <a:gd name="connsiteY2-6" fmla="*/ 5734050 h 5734050"/>
              <a:gd name="connsiteX3-7" fmla="*/ 0 w 12192000"/>
              <a:gd name="connsiteY3-8" fmla="*/ 5734050 h 5734050"/>
              <a:gd name="connsiteX4-9" fmla="*/ 171450 w 12192000"/>
              <a:gd name="connsiteY4-10" fmla="*/ 1854236 h 5734050"/>
              <a:gd name="connsiteX5-11" fmla="*/ 1797087 w 12192000"/>
              <a:gd name="connsiteY5-12" fmla="*/ 0 h 5734050"/>
              <a:gd name="connsiteX0-13" fmla="*/ 1797087 w 12192000"/>
              <a:gd name="connsiteY0-14" fmla="*/ 171450 h 5734050"/>
              <a:gd name="connsiteX1-15" fmla="*/ 12192000 w 12192000"/>
              <a:gd name="connsiteY1-16" fmla="*/ 0 h 5734050"/>
              <a:gd name="connsiteX2-17" fmla="*/ 12192000 w 12192000"/>
              <a:gd name="connsiteY2-18" fmla="*/ 5734050 h 5734050"/>
              <a:gd name="connsiteX3-19" fmla="*/ 0 w 12192000"/>
              <a:gd name="connsiteY3-20" fmla="*/ 5734050 h 5734050"/>
              <a:gd name="connsiteX4-21" fmla="*/ 171450 w 12192000"/>
              <a:gd name="connsiteY4-22" fmla="*/ 1854236 h 5734050"/>
              <a:gd name="connsiteX5-23" fmla="*/ 1797087 w 12192000"/>
              <a:gd name="connsiteY5-24" fmla="*/ 171450 h 5734050"/>
              <a:gd name="connsiteX0-25" fmla="*/ 1797087 w 12192000"/>
              <a:gd name="connsiteY0-26" fmla="*/ 171450 h 5734050"/>
              <a:gd name="connsiteX1-27" fmla="*/ 12192000 w 12192000"/>
              <a:gd name="connsiteY1-28" fmla="*/ 0 h 5734050"/>
              <a:gd name="connsiteX2-29" fmla="*/ 12192000 w 12192000"/>
              <a:gd name="connsiteY2-30" fmla="*/ 5734050 h 5734050"/>
              <a:gd name="connsiteX3-31" fmla="*/ 0 w 12192000"/>
              <a:gd name="connsiteY3-32" fmla="*/ 5734050 h 5734050"/>
              <a:gd name="connsiteX4-33" fmla="*/ 171450 w 12192000"/>
              <a:gd name="connsiteY4-34" fmla="*/ 1854236 h 5734050"/>
              <a:gd name="connsiteX5-35" fmla="*/ 1797087 w 12192000"/>
              <a:gd name="connsiteY5-36" fmla="*/ 171450 h 5734050"/>
              <a:gd name="connsiteX0-37" fmla="*/ 1940994 w 12335907"/>
              <a:gd name="connsiteY0-38" fmla="*/ 171450 h 5734050"/>
              <a:gd name="connsiteX1-39" fmla="*/ 12335907 w 12335907"/>
              <a:gd name="connsiteY1-40" fmla="*/ 0 h 5734050"/>
              <a:gd name="connsiteX2-41" fmla="*/ 12335907 w 12335907"/>
              <a:gd name="connsiteY2-42" fmla="*/ 5734050 h 5734050"/>
              <a:gd name="connsiteX3-43" fmla="*/ 143907 w 12335907"/>
              <a:gd name="connsiteY3-44" fmla="*/ 5734050 h 5734050"/>
              <a:gd name="connsiteX4-45" fmla="*/ 315357 w 12335907"/>
              <a:gd name="connsiteY4-46" fmla="*/ 1854236 h 5734050"/>
              <a:gd name="connsiteX5-47" fmla="*/ 1940994 w 12335907"/>
              <a:gd name="connsiteY5-48" fmla="*/ 171450 h 5734050"/>
              <a:gd name="connsiteX0-49" fmla="*/ 1797087 w 12192000"/>
              <a:gd name="connsiteY0-50" fmla="*/ 171450 h 5734050"/>
              <a:gd name="connsiteX1-51" fmla="*/ 12192000 w 12192000"/>
              <a:gd name="connsiteY1-52" fmla="*/ 0 h 5734050"/>
              <a:gd name="connsiteX2-53" fmla="*/ 12192000 w 12192000"/>
              <a:gd name="connsiteY2-54" fmla="*/ 5734050 h 5734050"/>
              <a:gd name="connsiteX3-55" fmla="*/ 0 w 12192000"/>
              <a:gd name="connsiteY3-56" fmla="*/ 5734050 h 5734050"/>
              <a:gd name="connsiteX4-57" fmla="*/ 171450 w 12192000"/>
              <a:gd name="connsiteY4-58" fmla="*/ 1854236 h 5734050"/>
              <a:gd name="connsiteX5-59" fmla="*/ 1797087 w 12192000"/>
              <a:gd name="connsiteY5-60" fmla="*/ 171450 h 5734050"/>
              <a:gd name="connsiteX0-61" fmla="*/ 1797087 w 12192000"/>
              <a:gd name="connsiteY0-62" fmla="*/ 171450 h 5734050"/>
              <a:gd name="connsiteX1-63" fmla="*/ 12192000 w 12192000"/>
              <a:gd name="connsiteY1-64" fmla="*/ 0 h 5734050"/>
              <a:gd name="connsiteX2-65" fmla="*/ 12192000 w 12192000"/>
              <a:gd name="connsiteY2-66" fmla="*/ 5734050 h 5734050"/>
              <a:gd name="connsiteX3-67" fmla="*/ 0 w 12192000"/>
              <a:gd name="connsiteY3-68" fmla="*/ 5734050 h 5734050"/>
              <a:gd name="connsiteX4-69" fmla="*/ 171450 w 12192000"/>
              <a:gd name="connsiteY4-70" fmla="*/ 1854236 h 5734050"/>
              <a:gd name="connsiteX5-71" fmla="*/ 1797087 w 12192000"/>
              <a:gd name="connsiteY5-72" fmla="*/ 171450 h 57340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192000" h="5734050">
                <a:moveTo>
                  <a:pt x="1797087" y="171450"/>
                </a:moveTo>
                <a:cubicBezTo>
                  <a:pt x="5259381" y="23767"/>
                  <a:pt x="8727029" y="57150"/>
                  <a:pt x="12192000" y="0"/>
                </a:cubicBezTo>
                <a:lnTo>
                  <a:pt x="12192000" y="5734050"/>
                </a:lnTo>
                <a:lnTo>
                  <a:pt x="0" y="5734050"/>
                </a:lnTo>
                <a:cubicBezTo>
                  <a:pt x="0" y="4421729"/>
                  <a:pt x="95250" y="2999139"/>
                  <a:pt x="171450" y="1854236"/>
                </a:cubicBezTo>
                <a:cubicBezTo>
                  <a:pt x="247650" y="709333"/>
                  <a:pt x="903866" y="209550"/>
                  <a:pt x="1797087" y="1714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标题 1"/>
          <p:cNvSpPr>
            <a:spLocks noGrp="1"/>
          </p:cNvSpPr>
          <p:nvPr>
            <p:ph type="title" hasCustomPrompt="1"/>
          </p:nvPr>
        </p:nvSpPr>
        <p:spPr>
          <a:xfrm>
            <a:off x="839788" y="246062"/>
            <a:ext cx="3932237" cy="741363"/>
          </a:xfrm>
        </p:spPr>
        <p:txBody>
          <a:bodyPr anchor="ctr"/>
          <a:lstStyle>
            <a:lvl1pPr algn="ctr">
              <a:defRPr sz="3200">
                <a:solidFill>
                  <a:schemeClr val="bg1"/>
                </a:solidFill>
              </a:defRPr>
            </a:lvl1pPr>
          </a:lstStyle>
          <a:p>
            <a:r>
              <a:rPr lang="zh-CN" altLang="en-US" dirty="0" smtClean="0"/>
              <a:t>编辑标题</a:t>
            </a:r>
            <a:endParaRPr lang="zh-CN" altLang="en-US" dirty="0"/>
          </a:p>
        </p:txBody>
      </p:sp>
      <p:sp>
        <p:nvSpPr>
          <p:cNvPr id="3" name="图片占位符 2"/>
          <p:cNvSpPr>
            <a:spLocks noGrp="1"/>
          </p:cNvSpPr>
          <p:nvPr>
            <p:ph type="pic" idx="1"/>
          </p:nvPr>
        </p:nvSpPr>
        <p:spPr>
          <a:xfrm>
            <a:off x="5183188" y="1277256"/>
            <a:ext cx="6172200" cy="4934631"/>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dirty="0" smtClean="0"/>
          </a:p>
        </p:txBody>
      </p:sp>
      <p:sp>
        <p:nvSpPr>
          <p:cNvPr id="4" name="文本占位符 3"/>
          <p:cNvSpPr>
            <a:spLocks noGrp="1"/>
          </p:cNvSpPr>
          <p:nvPr>
            <p:ph type="body" sz="half" idx="2"/>
          </p:nvPr>
        </p:nvSpPr>
        <p:spPr>
          <a:xfrm>
            <a:off x="839788" y="1843314"/>
            <a:ext cx="3932237" cy="4376511"/>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3"/>
          <p:cNvSpPr>
            <a:spLocks noGrp="1"/>
          </p:cNvSpPr>
          <p:nvPr>
            <p:ph type="dt" sz="half" idx="10"/>
          </p:nvPr>
        </p:nvSpPr>
        <p:spPr/>
        <p:txBody>
          <a:bodyPr/>
          <a:lstStyle>
            <a:lvl1pPr>
              <a:defRPr/>
            </a:lvl1pPr>
          </a:lstStyle>
          <a:p>
            <a:pPr>
              <a:defRPr/>
            </a:pPr>
            <a:fld id="{25CC3B52-1B54-47C1-B9A7-00614342B833}"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37DB2AE-BA8A-4E3F-BF1B-C74896B117CC}" type="slidenum">
              <a:rPr lang="zh-CN" altLang="en-US"/>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9800" y="365125"/>
            <a:ext cx="15240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87630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E310DC2-863B-4BB5-B342-F49400BC9DF8}"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A7363BA-821B-42EF-8857-F7EE8B472A6D}" type="slidenum">
              <a:rPr lang="zh-CN" altLang="en-US"/>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custDataLst>
              <p:tags r:id="rId11"/>
            </p:custDataLst>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custDataLst>
              <p:tags r:id="rId12"/>
            </p:custDataLst>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D8068E8-51CC-447B-A947-B8F039CF0509}"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8D732419-74D4-4D46-B20B-D6012A74C43A}" type="slidenum">
              <a:rPr lang="zh-CN" altLang="en-US"/>
            </a:fld>
            <a:endParaRPr lang="zh-CN" altLang="en-US"/>
          </a:p>
        </p:txBody>
      </p:sp>
      <p:sp>
        <p:nvSpPr>
          <p:cNvPr id="2"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rtl="0" eaLnBrk="0" fontAlgn="base" hangingPunct="0">
        <a:lnSpc>
          <a:spcPct val="90000"/>
        </a:lnSpc>
        <a:spcBef>
          <a:spcPct val="0"/>
        </a:spcBef>
        <a:spcAft>
          <a:spcPct val="0"/>
        </a:spcAft>
        <a:defRPr sz="3600" kern="1200">
          <a:solidFill>
            <a:schemeClr val="tx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wmf"/><Relationship Id="rId7" Type="http://schemas.openxmlformats.org/officeDocument/2006/relationships/oleObject" Target="../embeddings/oleObject4.bin"/><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9.wmf"/><Relationship Id="rId3" Type="http://schemas.openxmlformats.org/officeDocument/2006/relationships/oleObject" Target="../embeddings/oleObject2.bin"/><Relationship Id="rId2" Type="http://schemas.openxmlformats.org/officeDocument/2006/relationships/image" Target="../media/image8.wmf"/><Relationship Id="rId13" Type="http://schemas.openxmlformats.org/officeDocument/2006/relationships/notesSlide" Target="../notesSlides/notesSlide14.xml"/><Relationship Id="rId12" Type="http://schemas.openxmlformats.org/officeDocument/2006/relationships/vmlDrawing" Target="../drawings/vmlDrawing1.vml"/><Relationship Id="rId11" Type="http://schemas.openxmlformats.org/officeDocument/2006/relationships/slideLayout" Target="../slideLayouts/slideLayout7.xml"/><Relationship Id="rId10" Type="http://schemas.openxmlformats.org/officeDocument/2006/relationships/tags" Target="../tags/tag23.xml"/><Relationship Id="rId1"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7.xml"/><Relationship Id="rId7" Type="http://schemas.openxmlformats.org/officeDocument/2006/relationships/image" Target="../media/image11.wmf"/><Relationship Id="rId6" Type="http://schemas.openxmlformats.org/officeDocument/2006/relationships/oleObject" Target="../embeddings/oleObject7.bin"/><Relationship Id="rId5" Type="http://schemas.openxmlformats.org/officeDocument/2006/relationships/image" Target="../media/image9.wmf"/><Relationship Id="rId4" Type="http://schemas.openxmlformats.org/officeDocument/2006/relationships/oleObject" Target="../embeddings/oleObject6.bin"/><Relationship Id="rId3" Type="http://schemas.openxmlformats.org/officeDocument/2006/relationships/image" Target="../media/image8.wmf"/><Relationship Id="rId2" Type="http://schemas.openxmlformats.org/officeDocument/2006/relationships/oleObject" Target="../embeddings/oleObject5.bin"/><Relationship Id="rId11" Type="http://schemas.openxmlformats.org/officeDocument/2006/relationships/notesSlide" Target="../notesSlides/notesSlide18.xml"/><Relationship Id="rId10" Type="http://schemas.openxmlformats.org/officeDocument/2006/relationships/vmlDrawing" Target="../drawings/vmlDrawing2.v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tags" Target="../tags/tag29.xml"/><Relationship Id="rId4" Type="http://schemas.openxmlformats.org/officeDocument/2006/relationships/oleObject" Target="../embeddings/oleObject9.bin"/><Relationship Id="rId3" Type="http://schemas.openxmlformats.org/officeDocument/2006/relationships/image" Target="../media/image14.wmf"/><Relationship Id="rId2" Type="http://schemas.openxmlformats.org/officeDocument/2006/relationships/oleObject" Target="../embeddings/oleObject8.bin"/><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14.bin"/><Relationship Id="rId8" Type="http://schemas.openxmlformats.org/officeDocument/2006/relationships/image" Target="../media/image18.wmf"/><Relationship Id="rId7" Type="http://schemas.openxmlformats.org/officeDocument/2006/relationships/oleObject" Target="../embeddings/oleObject13.bin"/><Relationship Id="rId6" Type="http://schemas.openxmlformats.org/officeDocument/2006/relationships/oleObject" Target="../embeddings/oleObject12.bin"/><Relationship Id="rId5" Type="http://schemas.openxmlformats.org/officeDocument/2006/relationships/image" Target="../media/image17.wmf"/><Relationship Id="rId4" Type="http://schemas.openxmlformats.org/officeDocument/2006/relationships/oleObject" Target="../embeddings/oleObject11.bin"/><Relationship Id="rId3" Type="http://schemas.openxmlformats.org/officeDocument/2006/relationships/image" Target="../media/image16.wmf"/><Relationship Id="rId2" Type="http://schemas.openxmlformats.org/officeDocument/2006/relationships/oleObject" Target="../embeddings/oleObject10.bin"/><Relationship Id="rId14" Type="http://schemas.openxmlformats.org/officeDocument/2006/relationships/notesSlide" Target="../notesSlides/notesSlide21.xml"/><Relationship Id="rId13" Type="http://schemas.openxmlformats.org/officeDocument/2006/relationships/vmlDrawing" Target="../drawings/vmlDrawing4.vml"/><Relationship Id="rId12" Type="http://schemas.openxmlformats.org/officeDocument/2006/relationships/slideLayout" Target="../slideLayouts/slideLayout7.xml"/><Relationship Id="rId11" Type="http://schemas.openxmlformats.org/officeDocument/2006/relationships/tags" Target="../tags/tag30.xml"/><Relationship Id="rId10" Type="http://schemas.openxmlformats.org/officeDocument/2006/relationships/image" Target="../media/image19.wmf"/><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tags" Target="../tags/tag37.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tags" Target="../tags/tag40.xml"/><Relationship Id="rId2" Type="http://schemas.openxmlformats.org/officeDocument/2006/relationships/image" Target="../media/image27.png"/><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ctrTitle"/>
          </p:nvPr>
        </p:nvSpPr>
        <p:spPr>
          <a:xfrm>
            <a:off x="318770" y="822234"/>
            <a:ext cx="10515600" cy="1391555"/>
          </a:xfrm>
        </p:spPr>
        <p:txBody>
          <a:bodyPr>
            <a:scene3d>
              <a:camera prst="orthographicFront"/>
              <a:lightRig rig="threePt" dir="t"/>
            </a:scene3d>
          </a:bodyPr>
          <a:lstStyle/>
          <a:p>
            <a:pPr eaLnBrk="1" hangingPunct="1">
              <a:lnSpc>
                <a:spcPct val="100000"/>
              </a:lnSpc>
            </a:pPr>
            <a:r>
              <a:rPr lang="en-CA" altLang="en-US"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charset="-122"/>
                <a:ea typeface="Microsoft YaHei" panose="020B0503020204020204" charset="-122"/>
                <a:cs typeface="Open Sans Light"/>
              </a:rPr>
              <a:t>Multi-Scale Modeling and Rendering of Granular Materials</a:t>
            </a:r>
            <a:r>
              <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charset="-122"/>
                <a:ea typeface="Microsoft YaHei" panose="020B0503020204020204" charset="-122"/>
                <a:cs typeface="Open Sans Light"/>
              </a:rPr>
              <a:t> </a:t>
            </a:r>
            <a:endParaRPr lang="en-US" altLang="zh-CN" sz="4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icrosoft YaHei" panose="020B0503020204020204" charset="-122"/>
              <a:ea typeface="Microsoft YaHei" panose="020B0503020204020204" charset="-122"/>
              <a:cs typeface="Open Sans Light"/>
            </a:endParaRPr>
          </a:p>
        </p:txBody>
      </p:sp>
      <p:sp>
        <p:nvSpPr>
          <p:cNvPr id="3" name="副标题 2"/>
          <p:cNvSpPr>
            <a:spLocks noGrp="1"/>
          </p:cNvSpPr>
          <p:nvPr>
            <p:ph type="subTitle" idx="1"/>
          </p:nvPr>
        </p:nvSpPr>
        <p:spPr>
          <a:xfrm>
            <a:off x="704850" y="3948430"/>
            <a:ext cx="8224520" cy="1835785"/>
          </a:xfrm>
        </p:spPr>
        <p:txBody>
          <a:bodyPr>
            <a:scene3d>
              <a:camera prst="orthographicFront"/>
              <a:lightRig rig="threePt" dir="t"/>
            </a:scene3d>
          </a:bodyPr>
          <a:lstStyle/>
          <a:p>
            <a:pPr eaLnBrk="1" fontAlgn="auto" hangingPunct="1">
              <a:spcBef>
                <a:spcPts val="0"/>
              </a:spcBef>
              <a:spcAft>
                <a:spcPts val="0"/>
              </a:spcAft>
              <a:defRPr/>
            </a:pPr>
            <a:r>
              <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Johannes Meng	      Disney Research Zürich and Karlsruhe Institute of Technology</a:t>
            </a:r>
            <a:endPar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a:p>
            <a:pPr eaLnBrk="1" fontAlgn="auto" hangingPunct="1">
              <a:spcBef>
                <a:spcPts val="0"/>
              </a:spcBef>
              <a:spcAft>
                <a:spcPts val="0"/>
              </a:spcAft>
              <a:defRPr/>
            </a:pPr>
            <a:r>
              <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Marios Papas	      Disney Research Zürich and ETH Zürich</a:t>
            </a:r>
            <a:endPar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a:p>
            <a:pPr eaLnBrk="1" fontAlgn="auto" hangingPunct="1">
              <a:spcBef>
                <a:spcPts val="0"/>
              </a:spcBef>
              <a:spcAft>
                <a:spcPts val="0"/>
              </a:spcAft>
              <a:defRPr/>
            </a:pPr>
            <a:r>
              <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Ralf Habel	      Disney Research Zürich</a:t>
            </a:r>
            <a:endPar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a:p>
            <a:pPr eaLnBrk="1" fontAlgn="auto" hangingPunct="1">
              <a:spcBef>
                <a:spcPts val="0"/>
              </a:spcBef>
              <a:spcAft>
                <a:spcPts val="0"/>
              </a:spcAft>
              <a:defRPr/>
            </a:pPr>
            <a:r>
              <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Carsten Dachsbacher   Karlsruhe Institute of Technology</a:t>
            </a:r>
            <a:endPar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a:p>
            <a:pPr eaLnBrk="1" fontAlgn="auto" hangingPunct="1">
              <a:spcBef>
                <a:spcPts val="0"/>
              </a:spcBef>
              <a:spcAft>
                <a:spcPts val="0"/>
              </a:spcAft>
              <a:defRPr/>
            </a:pPr>
            <a:r>
              <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Steve Marschner	      Cornell University</a:t>
            </a:r>
            <a:endPar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a:p>
            <a:pPr eaLnBrk="1" fontAlgn="auto" hangingPunct="1">
              <a:spcBef>
                <a:spcPts val="0"/>
              </a:spcBef>
              <a:spcAft>
                <a:spcPts val="0"/>
              </a:spcAft>
              <a:defRPr/>
            </a:pPr>
            <a:r>
              <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Markus Gross	      Disney Research Zürich and ETH Zürich</a:t>
            </a:r>
            <a:endPar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endParaRPr>
          </a:p>
          <a:p>
            <a:pPr eaLnBrk="1" fontAlgn="auto" hangingPunct="1">
              <a:spcBef>
                <a:spcPts val="0"/>
              </a:spcBef>
              <a:spcAft>
                <a:spcPts val="0"/>
              </a:spcAft>
              <a:defRPr/>
            </a:pPr>
            <a:r>
              <a:rPr lang="zh-CN" altLang="en-US" i="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cs typeface="Times New Roman" panose="02020603050405020304" charset="0"/>
                <a:sym typeface="+mn-ea"/>
              </a:rPr>
              <a:t>Wojciech Jarosz	      Disney Research Zürich and Dartmouth College</a:t>
            </a:r>
            <a:endParaRPr lang="zh-CN" altLang="en-US" i="1"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Times New Roman" panose="02020603050405020304" charset="0"/>
              <a:ea typeface="Microsoft YaHei" panose="020B0503020204020204" charset="-122"/>
              <a:cs typeface="Times New Roman" panose="02020603050405020304" charset="0"/>
              <a:sym typeface="+mn-ea"/>
            </a:endParaRPr>
          </a:p>
        </p:txBody>
      </p:sp>
      <p:sp>
        <p:nvSpPr>
          <p:cNvPr id="4" name="文本框 3"/>
          <p:cNvSpPr txBox="1"/>
          <p:nvPr/>
        </p:nvSpPr>
        <p:spPr>
          <a:xfrm>
            <a:off x="8982710" y="5514340"/>
            <a:ext cx="2425700" cy="645160"/>
          </a:xfrm>
          <a:prstGeom prst="rect">
            <a:avLst/>
          </a:prstGeom>
          <a:noFill/>
        </p:spPr>
        <p:txBody>
          <a:bodyPr wrap="square" rtlCol="0">
            <a:spAutoFit/>
            <a:scene3d>
              <a:camera prst="orthographicFront"/>
              <a:lightRig rig="threePt" dir="t"/>
            </a:scene3d>
          </a:bodyPr>
          <a:p>
            <a:r>
              <a:rPr lang="en-CA" altLang="zh-CN">
                <a:gradFill>
                  <a:gsLst>
                    <a:gs pos="21000">
                      <a:srgbClr val="53575C"/>
                    </a:gs>
                    <a:gs pos="88000">
                      <a:srgbClr val="C5C7CA"/>
                    </a:gs>
                  </a:gsLst>
                  <a:lin ang="5400000"/>
                </a:gradFill>
                <a:effectLst/>
                <a:latin typeface="Times New Roman" panose="02020603050405020304" charset="0"/>
                <a:cs typeface="Times New Roman" panose="02020603050405020304" charset="0"/>
              </a:rPr>
              <a:t>Presenter:</a:t>
            </a:r>
            <a:endParaRPr lang="en-CA" altLang="zh-CN">
              <a:gradFill>
                <a:gsLst>
                  <a:gs pos="21000">
                    <a:srgbClr val="53575C"/>
                  </a:gs>
                  <a:gs pos="88000">
                    <a:srgbClr val="C5C7CA"/>
                  </a:gs>
                </a:gsLst>
                <a:lin ang="5400000"/>
              </a:gradFill>
              <a:effectLst/>
              <a:latin typeface="Times New Roman" panose="02020603050405020304" charset="0"/>
              <a:cs typeface="Times New Roman" panose="02020603050405020304" charset="0"/>
            </a:endParaRPr>
          </a:p>
          <a:p>
            <a:r>
              <a:rPr lang="en-CA" altLang="zh-CN">
                <a:gradFill>
                  <a:gsLst>
                    <a:gs pos="21000">
                      <a:srgbClr val="53575C"/>
                    </a:gs>
                    <a:gs pos="88000">
                      <a:srgbClr val="C5C7CA"/>
                    </a:gs>
                  </a:gsLst>
                  <a:lin ang="5400000"/>
                </a:gradFill>
                <a:effectLst/>
                <a:latin typeface="Times New Roman" panose="02020603050405020304" charset="0"/>
                <a:cs typeface="Times New Roman" panose="02020603050405020304" charset="0"/>
              </a:rPr>
              <a:t>Chao Zhang 200383834</a:t>
            </a:r>
            <a:endParaRPr lang="en-CA" altLang="zh-CN">
              <a:gradFill>
                <a:gsLst>
                  <a:gs pos="21000">
                    <a:srgbClr val="53575C"/>
                  </a:gs>
                  <a:gs pos="88000">
                    <a:srgbClr val="C5C7CA"/>
                  </a:gs>
                </a:gsLst>
                <a:lin ang="5400000"/>
              </a:gradFill>
              <a:effectLst/>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75A9D6FC-A920-4D49-8C8D-C7300A72DDA6}" type="slidenum">
              <a:rPr lang="zh-CN" altLang="en-US"/>
            </a:fld>
            <a:endParaRPr lang="zh-CN" altLang="en-US"/>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849120" y="25590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2.2 Randomized instantiation</a:t>
            </a:r>
            <a:endParaRPr lang="en-CA" sz="4400" b="1" dirty="0">
              <a:solidFill>
                <a:schemeClr val="bg1"/>
              </a:solidFill>
              <a:latin typeface="Times New Roman" panose="02020603050405020304" charset="0"/>
              <a:cs typeface="Times New Roman" panose="02020603050405020304" charset="0"/>
            </a:endParaRPr>
          </a:p>
        </p:txBody>
      </p:sp>
      <p:sp>
        <p:nvSpPr>
          <p:cNvPr id="11" name="文本框 10"/>
          <p:cNvSpPr txBox="1"/>
          <p:nvPr/>
        </p:nvSpPr>
        <p:spPr>
          <a:xfrm>
            <a:off x="953770" y="2066290"/>
            <a:ext cx="10285095" cy="3538220"/>
          </a:xfrm>
          <a:prstGeom prst="rect">
            <a:avLst/>
          </a:prstGeom>
          <a:noFill/>
        </p:spPr>
        <p:txBody>
          <a:bodyPr wrap="square" rtlCol="0">
            <a:spAutoFit/>
          </a:bodyPr>
          <a:p>
            <a:r>
              <a:rPr sz="2800">
                <a:latin typeface="Times New Roman" panose="02020603050405020304" charset="0"/>
                <a:cs typeface="Times New Roman" panose="02020603050405020304" charset="0"/>
              </a:rPr>
              <a:t>We treat </a:t>
            </a:r>
            <a:r>
              <a:rPr sz="2800">
                <a:solidFill>
                  <a:srgbClr val="FF0000"/>
                </a:solidFill>
                <a:latin typeface="Times New Roman" panose="02020603050405020304" charset="0"/>
                <a:cs typeface="Times New Roman" panose="02020603050405020304" charset="0"/>
              </a:rPr>
              <a:t>each distinct sphere</a:t>
            </a:r>
            <a:r>
              <a:rPr sz="2800">
                <a:latin typeface="Times New Roman" panose="02020603050405020304" charset="0"/>
                <a:cs typeface="Times New Roman" panose="02020603050405020304" charset="0"/>
              </a:rPr>
              <a:t> of the infinite field as a location for instantiating </a:t>
            </a:r>
            <a:r>
              <a:rPr sz="2800">
                <a:solidFill>
                  <a:srgbClr val="00B0F0"/>
                </a:solidFill>
                <a:latin typeface="Times New Roman" panose="02020603050405020304" charset="0"/>
                <a:cs typeface="Times New Roman" panose="02020603050405020304" charset="0"/>
              </a:rPr>
              <a:t>a randomly chosen grain</a:t>
            </a:r>
            <a:r>
              <a:rPr sz="2800">
                <a:latin typeface="Times New Roman" panose="02020603050405020304" charset="0"/>
                <a:cs typeface="Times New Roman" panose="02020603050405020304" charset="0"/>
              </a:rPr>
              <a:t> from </a:t>
            </a:r>
            <a:r>
              <a:rPr sz="2800">
                <a:solidFill>
                  <a:srgbClr val="00B0F0"/>
                </a:solidFill>
                <a:latin typeface="Times New Roman" panose="02020603050405020304" charset="0"/>
                <a:cs typeface="Times New Roman" panose="02020603050405020304" charset="0"/>
              </a:rPr>
              <a:t>the set of provided exemplars</a:t>
            </a:r>
            <a:r>
              <a:rPr sz="2800">
                <a:latin typeface="Times New Roman" panose="02020603050405020304" charset="0"/>
                <a:cs typeface="Times New Roman" panose="02020603050405020304" charset="0"/>
              </a:rPr>
              <a:t>. The exemplar grains are chosen according to </a:t>
            </a:r>
            <a:r>
              <a:rPr sz="2800">
                <a:solidFill>
                  <a:srgbClr val="FFC000"/>
                </a:solidFill>
                <a:latin typeface="Times New Roman" panose="02020603050405020304" charset="0"/>
                <a:cs typeface="Times New Roman" panose="02020603050405020304" charset="0"/>
              </a:rPr>
              <a:t>the user-specified mixing probabilities</a:t>
            </a:r>
            <a:r>
              <a:rPr sz="2800">
                <a:latin typeface="Times New Roman" panose="02020603050405020304" charset="0"/>
                <a:cs typeface="Times New Roman" panose="02020603050405020304" charset="0"/>
              </a:rPr>
              <a:t>.</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The aggregate mesh provided by the user defines the region in space where grains are instantiated and each instance is </a:t>
            </a:r>
            <a:r>
              <a:rPr sz="2800">
                <a:solidFill>
                  <a:srgbClr val="00B050"/>
                </a:solidFill>
                <a:latin typeface="Times New Roman" panose="02020603050405020304" charset="0"/>
                <a:cs typeface="Times New Roman" panose="02020603050405020304" charset="0"/>
              </a:rPr>
              <a:t>randomly rotated</a:t>
            </a:r>
            <a:r>
              <a:rPr sz="2800">
                <a:latin typeface="Times New Roman" panose="02020603050405020304" charset="0"/>
                <a:cs typeface="Times New Roman" panose="02020603050405020304" charset="0"/>
              </a:rPr>
              <a:t> within its </a:t>
            </a:r>
            <a:r>
              <a:rPr sz="2800">
                <a:solidFill>
                  <a:srgbClr val="00B050"/>
                </a:solidFill>
                <a:latin typeface="Times New Roman" panose="02020603050405020304" charset="0"/>
                <a:cs typeface="Times New Roman" panose="02020603050405020304" charset="0"/>
              </a:rPr>
              <a:t>bounding sphere</a:t>
            </a:r>
            <a:r>
              <a:rPr sz="2800">
                <a:latin typeface="Times New Roman" panose="02020603050405020304" charset="0"/>
                <a:cs typeface="Times New Roman" panose="02020603050405020304" charset="0"/>
              </a:rPr>
              <a:t>.</a:t>
            </a:r>
            <a:endParaRPr sz="2800">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65705" y="1818640"/>
            <a:ext cx="6814185" cy="4317365"/>
          </a:xfrm>
          <a:prstGeom prst="rect">
            <a:avLst/>
          </a:prstGeom>
        </p:spPr>
      </p:pic>
      <p:sp>
        <p:nvSpPr>
          <p:cNvPr id="8" name="标题 7"/>
          <p:cNvSpPr>
            <a:spLocks noGrp="1"/>
          </p:cNvSpPr>
          <p:nvPr/>
        </p:nvSpPr>
        <p:spPr>
          <a:xfrm>
            <a:off x="1849120" y="25590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2.2 Randomized instantiation</a:t>
            </a:r>
            <a:endParaRPr lang="en-CA" sz="4400" b="1" dirty="0">
              <a:solidFill>
                <a:schemeClr val="bg1"/>
              </a:solidFill>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3 Explicit Path Tracing</a:t>
            </a:r>
            <a:endParaRPr lang="en-CA" sz="4400" b="1" dirty="0">
              <a:solidFill>
                <a:schemeClr val="bg1"/>
              </a:solidFill>
              <a:latin typeface="Times New Roman" panose="02020603050405020304" charset="0"/>
              <a:cs typeface="Times New Roman" panose="02020603050405020304" charset="0"/>
            </a:endParaRPr>
          </a:p>
        </p:txBody>
      </p:sp>
      <p:sp>
        <p:nvSpPr>
          <p:cNvPr id="11" name="文本框 10"/>
          <p:cNvSpPr txBox="1"/>
          <p:nvPr/>
        </p:nvSpPr>
        <p:spPr>
          <a:xfrm>
            <a:off x="1155065" y="1962150"/>
            <a:ext cx="10235565" cy="3538220"/>
          </a:xfrm>
          <a:prstGeom prst="rect">
            <a:avLst/>
          </a:prstGeom>
          <a:noFill/>
        </p:spPr>
        <p:txBody>
          <a:bodyPr wrap="square" rtlCol="0">
            <a:spAutoFit/>
          </a:bodyPr>
          <a:p>
            <a:r>
              <a:rPr sz="2800">
                <a:latin typeface="Times New Roman" panose="02020603050405020304" charset="0"/>
                <a:cs typeface="Times New Roman" panose="02020603050405020304" charset="0"/>
              </a:rPr>
              <a:t>For the finest level, we use an algorithm which explicitly path traces</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against </a:t>
            </a:r>
            <a:r>
              <a:rPr sz="2800">
                <a:solidFill>
                  <a:srgbClr val="FF0000"/>
                </a:solidFill>
                <a:latin typeface="Times New Roman" panose="02020603050405020304" charset="0"/>
                <a:cs typeface="Times New Roman" panose="02020603050405020304" charset="0"/>
              </a:rPr>
              <a:t>the actual geometry</a:t>
            </a:r>
            <a:r>
              <a:rPr sz="2800">
                <a:latin typeface="Times New Roman" panose="02020603050405020304" charset="0"/>
                <a:cs typeface="Times New Roman" panose="02020603050405020304" charset="0"/>
              </a:rPr>
              <a:t> of the</a:t>
            </a:r>
            <a:r>
              <a:rPr sz="2800">
                <a:solidFill>
                  <a:srgbClr val="0070C0"/>
                </a:solidFill>
                <a:latin typeface="Times New Roman" panose="02020603050405020304" charset="0"/>
                <a:cs typeface="Times New Roman" panose="02020603050405020304" charset="0"/>
              </a:rPr>
              <a:t> individual grains</a:t>
            </a:r>
            <a:r>
              <a:rPr sz="2800">
                <a:latin typeface="Times New Roman" panose="02020603050405020304" charset="0"/>
                <a:cs typeface="Times New Roman" panose="02020603050405020304" charset="0"/>
              </a:rPr>
              <a:t> generated by</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the procedural model just described. </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We </a:t>
            </a:r>
            <a:r>
              <a:rPr lang="en-CA" sz="2800">
                <a:latin typeface="Times New Roman" panose="02020603050405020304" charset="0"/>
                <a:cs typeface="Times New Roman" panose="02020603050405020304" charset="0"/>
              </a:rPr>
              <a:t>call</a:t>
            </a:r>
            <a:r>
              <a:rPr sz="2800">
                <a:latin typeface="Times New Roman" panose="02020603050405020304" charset="0"/>
                <a:cs typeface="Times New Roman" panose="02020603050405020304" charset="0"/>
              </a:rPr>
              <a:t> this technique </a:t>
            </a:r>
            <a:r>
              <a:rPr sz="2800" b="1">
                <a:latin typeface="Times New Roman" panose="02020603050405020304" charset="0"/>
                <a:cs typeface="Times New Roman" panose="02020603050405020304" charset="0"/>
              </a:rPr>
              <a:t>explicit path tracing (EPT)</a:t>
            </a:r>
            <a:r>
              <a:rPr sz="2800">
                <a:latin typeface="Times New Roman" panose="02020603050405020304" charset="0"/>
                <a:cs typeface="Times New Roman" panose="02020603050405020304" charset="0"/>
              </a:rPr>
              <a:t> and illustrate the expected input in Figure 4. The </a:t>
            </a:r>
            <a:r>
              <a:rPr sz="2800">
                <a:solidFill>
                  <a:schemeClr val="accent4">
                    <a:lumMod val="75000"/>
                  </a:schemeClr>
                </a:solidFill>
                <a:latin typeface="Times New Roman" panose="02020603050405020304" charset="0"/>
                <a:cs typeface="Times New Roman" panose="02020603050405020304" charset="0"/>
              </a:rPr>
              <a:t>core challenge</a:t>
            </a:r>
            <a:r>
              <a:rPr sz="2800">
                <a:latin typeface="Times New Roman" panose="02020603050405020304" charset="0"/>
                <a:cs typeface="Times New Roman" panose="02020603050405020304" charset="0"/>
              </a:rPr>
              <a:t> with this approach is </a:t>
            </a:r>
            <a:r>
              <a:rPr sz="2800">
                <a:solidFill>
                  <a:srgbClr val="0070C0"/>
                </a:solidFill>
                <a:latin typeface="Times New Roman" panose="02020603050405020304" charset="0"/>
                <a:cs typeface="Times New Roman" panose="02020603050405020304" charset="0"/>
              </a:rPr>
              <a:t>representing the vast collection of grains</a:t>
            </a:r>
            <a:r>
              <a:rPr sz="2800">
                <a:latin typeface="Times New Roman" panose="02020603050405020304" charset="0"/>
                <a:cs typeface="Times New Roman" panose="02020603050405020304" charset="0"/>
              </a:rPr>
              <a:t> and </a:t>
            </a:r>
            <a:r>
              <a:rPr sz="2800">
                <a:solidFill>
                  <a:srgbClr val="00B050"/>
                </a:solidFill>
                <a:latin typeface="Times New Roman" panose="02020603050405020304" charset="0"/>
                <a:cs typeface="Times New Roman" panose="02020603050405020304" charset="0"/>
              </a:rPr>
              <a:t>efficiently tracing rays through it</a:t>
            </a:r>
            <a:r>
              <a:rPr sz="2800">
                <a:latin typeface="Times New Roman" panose="02020603050405020304" charset="0"/>
                <a:cs typeface="Times New Roman" panose="02020603050405020304" charset="0"/>
              </a:rPr>
              <a:t>.</a:t>
            </a:r>
            <a:endParaRPr sz="2800">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255645" y="1351280"/>
            <a:ext cx="5761990" cy="5317490"/>
          </a:xfrm>
          <a:prstGeom prst="rect">
            <a:avLst/>
          </a:prstGeom>
        </p:spPr>
      </p:pic>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3 Explicit Path Tracing</a:t>
            </a:r>
            <a:endParaRPr lang="en-CA" sz="4400" b="1" dirty="0">
              <a:solidFill>
                <a:schemeClr val="bg1"/>
              </a:solidFill>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3.1 Ray tracing grains</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998855" y="1867535"/>
            <a:ext cx="10424795" cy="3969385"/>
          </a:xfrm>
          <a:prstGeom prst="rect">
            <a:avLst/>
          </a:prstGeom>
          <a:noFill/>
        </p:spPr>
        <p:txBody>
          <a:bodyPr wrap="square" rtlCol="0">
            <a:spAutoFit/>
          </a:bodyPr>
          <a:p>
            <a:r>
              <a:rPr sz="2800">
                <a:latin typeface="Times New Roman" panose="02020603050405020304" charset="0"/>
                <a:cs typeface="Times New Roman" panose="02020603050405020304" charset="0"/>
              </a:rPr>
              <a:t>Even with instancing, storing the transformation matrices for the collection of billions of grain instances is </a:t>
            </a:r>
            <a:r>
              <a:rPr sz="2800">
                <a:solidFill>
                  <a:srgbClr val="FF0000"/>
                </a:solidFill>
                <a:latin typeface="Times New Roman" panose="02020603050405020304" charset="0"/>
                <a:cs typeface="Times New Roman" panose="02020603050405020304" charset="0"/>
              </a:rPr>
              <a:t>impractical</a:t>
            </a:r>
            <a:r>
              <a:rPr sz="2800">
                <a:latin typeface="Times New Roman" panose="02020603050405020304" charset="0"/>
                <a:cs typeface="Times New Roman" panose="02020603050405020304" charset="0"/>
              </a:rPr>
              <a:t>. Instead, we procedurally instantiate and discard </a:t>
            </a:r>
            <a:r>
              <a:rPr sz="2800">
                <a:solidFill>
                  <a:srgbClr val="7030A0"/>
                </a:solidFill>
                <a:latin typeface="Times New Roman" panose="02020603050405020304" charset="0"/>
                <a:cs typeface="Times New Roman" panose="02020603050405020304" charset="0"/>
              </a:rPr>
              <a:t>the grains on demand</a:t>
            </a:r>
            <a:r>
              <a:rPr sz="2800">
                <a:latin typeface="Times New Roman" panose="02020603050405020304" charset="0"/>
                <a:cs typeface="Times New Roman" panose="02020603050405020304" charset="0"/>
              </a:rPr>
              <a:t> during ray traversal of the scene. </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To facilitate this, we voxelize the boundary mesh using </a:t>
            </a:r>
            <a:r>
              <a:rPr sz="2800" i="1">
                <a:latin typeface="Times New Roman" panose="02020603050405020304" charset="0"/>
                <a:cs typeface="Times New Roman" panose="02020603050405020304" charset="0"/>
              </a:rPr>
              <a:t>two bits per voxel</a:t>
            </a:r>
            <a:r>
              <a:rPr sz="2800">
                <a:latin typeface="Times New Roman" panose="02020603050405020304" charset="0"/>
                <a:cs typeface="Times New Roman" panose="02020603050405020304" charset="0"/>
              </a:rPr>
              <a:t>, marking voxels as either </a:t>
            </a:r>
            <a:r>
              <a:rPr sz="2800">
                <a:solidFill>
                  <a:srgbClr val="0070C0"/>
                </a:solidFill>
                <a:latin typeface="Times New Roman" panose="02020603050405020304" charset="0"/>
                <a:cs typeface="Times New Roman" panose="02020603050405020304" charset="0"/>
              </a:rPr>
              <a:t>“fully outside,”</a:t>
            </a:r>
            <a:r>
              <a:rPr sz="2800">
                <a:latin typeface="Times New Roman" panose="02020603050405020304" charset="0"/>
                <a:cs typeface="Times New Roman" panose="02020603050405020304" charset="0"/>
              </a:rPr>
              <a:t> </a:t>
            </a:r>
            <a:r>
              <a:rPr sz="2800">
                <a:solidFill>
                  <a:srgbClr val="00B050"/>
                </a:solidFill>
                <a:latin typeface="Times New Roman" panose="02020603050405020304" charset="0"/>
                <a:cs typeface="Times New Roman" panose="02020603050405020304" charset="0"/>
              </a:rPr>
              <a:t>“fully inside,”</a:t>
            </a:r>
            <a:r>
              <a:rPr sz="2800">
                <a:latin typeface="Times New Roman" panose="02020603050405020304" charset="0"/>
                <a:cs typeface="Times New Roman" panose="02020603050405020304" charset="0"/>
              </a:rPr>
              <a:t> or </a:t>
            </a:r>
            <a:r>
              <a:rPr sz="2800">
                <a:solidFill>
                  <a:srgbClr val="FFC000"/>
                </a:solidFill>
                <a:latin typeface="Times New Roman" panose="02020603050405020304" charset="0"/>
                <a:cs typeface="Times New Roman" panose="02020603050405020304" charset="0"/>
              </a:rPr>
              <a:t>“partially inside.”</a:t>
            </a:r>
            <a:r>
              <a:rPr sz="2800">
                <a:latin typeface="Times New Roman" panose="02020603050405020304" charset="0"/>
                <a:cs typeface="Times New Roman" panose="02020603050405020304" charset="0"/>
              </a:rPr>
              <a:t> One voxel corresponds, in size and position, to one instance of the base tile.</a:t>
            </a:r>
            <a:endParaRPr sz="28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3.1 Ray tracing grains</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1023620" y="1862455"/>
            <a:ext cx="10424795" cy="4399915"/>
          </a:xfrm>
          <a:prstGeom prst="rect">
            <a:avLst/>
          </a:prstGeom>
          <a:noFill/>
        </p:spPr>
        <p:txBody>
          <a:bodyPr wrap="square" rtlCol="0">
            <a:spAutoFit/>
          </a:bodyPr>
          <a:p>
            <a:r>
              <a:rPr sz="2800">
                <a:latin typeface="Times New Roman" panose="02020603050405020304" charset="0"/>
                <a:cs typeface="Times New Roman" panose="02020603050405020304" charset="0"/>
              </a:rPr>
              <a:t>During ray tracing, we intersect the ray with the voxel grid to obtain</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the first intersection with a voxel that is either</a:t>
            </a:r>
            <a:r>
              <a:rPr sz="2800">
                <a:solidFill>
                  <a:srgbClr val="FF0000"/>
                </a:solidFill>
                <a:latin typeface="Times New Roman" panose="02020603050405020304" charset="0"/>
                <a:cs typeface="Times New Roman" panose="02020603050405020304" charset="0"/>
              </a:rPr>
              <a:t> “fully inside” or</a:t>
            </a:r>
            <a:endParaRPr sz="2800">
              <a:solidFill>
                <a:srgbClr val="FF0000"/>
              </a:solidFill>
              <a:latin typeface="Times New Roman" panose="02020603050405020304" charset="0"/>
              <a:cs typeface="Times New Roman" panose="02020603050405020304" charset="0"/>
            </a:endParaRPr>
          </a:p>
          <a:p>
            <a:r>
              <a:rPr sz="2800">
                <a:solidFill>
                  <a:srgbClr val="0070C0"/>
                </a:solidFill>
                <a:latin typeface="Times New Roman" panose="02020603050405020304" charset="0"/>
                <a:cs typeface="Times New Roman" panose="02020603050405020304" charset="0"/>
              </a:rPr>
              <a:t>“partially inside.”</a:t>
            </a:r>
            <a:r>
              <a:rPr sz="2800">
                <a:latin typeface="Times New Roman" panose="02020603050405020304" charset="0"/>
                <a:cs typeface="Times New Roman" panose="02020603050405020304" charset="0"/>
              </a:rPr>
              <a:t> We then intersect the bounding spheres overlapping</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the voxel. If the voxel is marked </a:t>
            </a:r>
            <a:r>
              <a:rPr sz="2800">
                <a:solidFill>
                  <a:srgbClr val="FF0000"/>
                </a:solidFill>
                <a:latin typeface="Times New Roman" panose="02020603050405020304" charset="0"/>
                <a:cs typeface="Times New Roman" panose="02020603050405020304" charset="0"/>
              </a:rPr>
              <a:t>“fully inside,” </a:t>
            </a:r>
            <a:r>
              <a:rPr sz="2800">
                <a:latin typeface="Times New Roman" panose="02020603050405020304" charset="0"/>
                <a:cs typeface="Times New Roman" panose="02020603050405020304" charset="0"/>
              </a:rPr>
              <a:t>we use the first</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intersected bounding sphere. If it is marked </a:t>
            </a:r>
            <a:r>
              <a:rPr sz="2800">
                <a:solidFill>
                  <a:srgbClr val="0070C0"/>
                </a:solidFill>
                <a:latin typeface="Times New Roman" panose="02020603050405020304" charset="0"/>
                <a:cs typeface="Times New Roman" panose="02020603050405020304" charset="0"/>
              </a:rPr>
              <a:t>“partially inside,”</a:t>
            </a:r>
            <a:r>
              <a:rPr sz="2800">
                <a:latin typeface="Times New Roman" panose="02020603050405020304" charset="0"/>
                <a:cs typeface="Times New Roman" panose="02020603050405020304" charset="0"/>
              </a:rPr>
              <a:t> we</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first have to determine if </a:t>
            </a:r>
            <a:r>
              <a:rPr sz="2800">
                <a:solidFill>
                  <a:srgbClr val="FFC000"/>
                </a:solidFill>
                <a:latin typeface="Times New Roman" panose="02020603050405020304" charset="0"/>
                <a:cs typeface="Times New Roman" panose="02020603050405020304" charset="0"/>
              </a:rPr>
              <a:t>the bounding sphere’s center </a:t>
            </a:r>
            <a:r>
              <a:rPr sz="2800">
                <a:latin typeface="Times New Roman" panose="02020603050405020304" charset="0"/>
                <a:cs typeface="Times New Roman" panose="02020603050405020304" charset="0"/>
              </a:rPr>
              <a:t>is contained</a:t>
            </a:r>
            <a:endParaRPr sz="2800">
              <a:latin typeface="Times New Roman" panose="02020603050405020304" charset="0"/>
              <a:cs typeface="Times New Roman" panose="02020603050405020304" charset="0"/>
            </a:endParaRPr>
          </a:p>
          <a:p>
            <a:r>
              <a:rPr sz="2800">
                <a:solidFill>
                  <a:schemeClr val="accent6"/>
                </a:solidFill>
                <a:latin typeface="Times New Roman" panose="02020603050405020304" charset="0"/>
                <a:cs typeface="Times New Roman" panose="02020603050405020304" charset="0"/>
              </a:rPr>
              <a:t>in the aggregate shape</a:t>
            </a:r>
            <a:r>
              <a:rPr sz="2800">
                <a:latin typeface="Times New Roman" panose="02020603050405020304" charset="0"/>
                <a:cs typeface="Times New Roman" panose="02020603050405020304" charset="0"/>
              </a:rPr>
              <a:t>. We do this by tracing a ray from the sphere</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center against the aggregate shape. If the bounding sphere is deemed</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to be outside the aggregate shape, we proceed to the next bounding</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sphere along the ray until a valid bounding sphere is found.</a:t>
            </a:r>
            <a:endParaRPr sz="28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3.1 Ray tracing grains</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845820" y="2182495"/>
            <a:ext cx="10726420" cy="3107690"/>
          </a:xfrm>
          <a:prstGeom prst="rect">
            <a:avLst/>
          </a:prstGeom>
          <a:noFill/>
        </p:spPr>
        <p:txBody>
          <a:bodyPr wrap="square" rtlCol="0">
            <a:spAutoFit/>
          </a:bodyPr>
          <a:p>
            <a:r>
              <a:rPr sz="2800">
                <a:latin typeface="Times New Roman" panose="02020603050405020304" charset="0"/>
                <a:cs typeface="Times New Roman" panose="02020603050405020304" charset="0"/>
              </a:rPr>
              <a:t>Upon hitting a bounding sphere, we select </a:t>
            </a:r>
            <a:r>
              <a:rPr sz="2800">
                <a:solidFill>
                  <a:srgbClr val="FF0000"/>
                </a:solidFill>
                <a:latin typeface="Times New Roman" panose="02020603050405020304" charset="0"/>
                <a:cs typeface="Times New Roman" panose="02020603050405020304" charset="0"/>
              </a:rPr>
              <a:t>a random example grain </a:t>
            </a:r>
            <a:r>
              <a:rPr sz="2800">
                <a:latin typeface="Times New Roman" panose="02020603050405020304" charset="0"/>
                <a:cs typeface="Times New Roman" panose="02020603050405020304" charset="0"/>
              </a:rPr>
              <a:t>according to our </a:t>
            </a:r>
            <a:r>
              <a:rPr sz="2800">
                <a:solidFill>
                  <a:srgbClr val="0070C0"/>
                </a:solidFill>
                <a:latin typeface="Times New Roman" panose="02020603050405020304" charset="0"/>
                <a:cs typeface="Times New Roman" panose="02020603050405020304" charset="0"/>
              </a:rPr>
              <a:t>mixing weights</a:t>
            </a:r>
            <a:r>
              <a:rPr sz="2800">
                <a:latin typeface="Times New Roman" panose="02020603050405020304" charset="0"/>
                <a:cs typeface="Times New Roman" panose="02020603050405020304" charset="0"/>
              </a:rPr>
              <a:t> and </a:t>
            </a:r>
            <a:r>
              <a:rPr sz="2800" b="1">
                <a:latin typeface="Times New Roman" panose="02020603050405020304" charset="0"/>
                <a:cs typeface="Times New Roman" panose="02020603050405020304" charset="0"/>
              </a:rPr>
              <a:t>temporarily transform the ray into the (randomly rotated) local coordinate system of the grain</a:t>
            </a:r>
            <a:r>
              <a:rPr sz="2800">
                <a:latin typeface="Times New Roman" panose="02020603050405020304" charset="0"/>
                <a:cs typeface="Times New Roman" panose="02020603050405020304" charset="0"/>
              </a:rPr>
              <a:t>. </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We then intersect </a:t>
            </a:r>
            <a:r>
              <a:rPr sz="2800">
                <a:solidFill>
                  <a:schemeClr val="accent2">
                    <a:lumMod val="50000"/>
                  </a:schemeClr>
                </a:solidFill>
                <a:latin typeface="Times New Roman" panose="02020603050405020304" charset="0"/>
                <a:cs typeface="Times New Roman" panose="02020603050405020304" charset="0"/>
              </a:rPr>
              <a:t>the grain geometry</a:t>
            </a:r>
            <a:r>
              <a:rPr sz="2800">
                <a:latin typeface="Times New Roman" panose="02020603050405020304" charset="0"/>
                <a:cs typeface="Times New Roman" panose="02020603050405020304" charset="0"/>
              </a:rPr>
              <a:t> to determine the</a:t>
            </a:r>
            <a:r>
              <a:rPr sz="2800">
                <a:solidFill>
                  <a:srgbClr val="FF0000"/>
                </a:solidFill>
                <a:latin typeface="Times New Roman" panose="02020603050405020304" charset="0"/>
                <a:cs typeface="Times New Roman" panose="02020603050405020304" charset="0"/>
              </a:rPr>
              <a:t> </a:t>
            </a:r>
            <a:r>
              <a:rPr sz="2800">
                <a:solidFill>
                  <a:srgbClr val="7030A0"/>
                </a:solidFill>
                <a:latin typeface="Times New Roman" panose="02020603050405020304" charset="0"/>
                <a:cs typeface="Times New Roman" panose="02020603050405020304" charset="0"/>
              </a:rPr>
              <a:t>final intersection point</a:t>
            </a:r>
            <a:r>
              <a:rPr sz="2800">
                <a:latin typeface="Times New Roman" panose="02020603050405020304" charset="0"/>
                <a:cs typeface="Times New Roman" panose="02020603050405020304" charset="0"/>
              </a:rPr>
              <a:t>. If there is </a:t>
            </a:r>
            <a:r>
              <a:rPr sz="2800">
                <a:solidFill>
                  <a:schemeClr val="accent6"/>
                </a:solidFill>
                <a:latin typeface="Times New Roman" panose="02020603050405020304" charset="0"/>
                <a:cs typeface="Times New Roman" panose="02020603050405020304" charset="0"/>
              </a:rPr>
              <a:t>no intersection</a:t>
            </a:r>
            <a:r>
              <a:rPr sz="2800">
                <a:latin typeface="Times New Roman" panose="02020603050405020304" charset="0"/>
                <a:cs typeface="Times New Roman" panose="02020603050405020304" charset="0"/>
              </a:rPr>
              <a:t>, we proceed to the </a:t>
            </a:r>
            <a:r>
              <a:rPr sz="2800">
                <a:solidFill>
                  <a:srgbClr val="0070C0"/>
                </a:solidFill>
                <a:latin typeface="Times New Roman" panose="02020603050405020304" charset="0"/>
                <a:cs typeface="Times New Roman" panose="02020603050405020304" charset="0"/>
              </a:rPr>
              <a:t>next bounding sphere</a:t>
            </a:r>
            <a:r>
              <a:rPr sz="2800">
                <a:latin typeface="Times New Roman" panose="02020603050405020304" charset="0"/>
                <a:cs typeface="Times New Roman" panose="02020603050405020304" charset="0"/>
              </a:rPr>
              <a:t> intersected by the ray (if any).</a:t>
            </a:r>
            <a:endParaRPr sz="28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929890" y="1367790"/>
            <a:ext cx="5915025" cy="5303520"/>
          </a:xfrm>
          <a:prstGeom prst="rect">
            <a:avLst/>
          </a:prstGeom>
        </p:spPr>
      </p:pic>
      <p:sp>
        <p:nvSpPr>
          <p:cNvPr id="3"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3.1 Ray tracing grains</a:t>
            </a:r>
            <a:endParaRPr lang="en-CA" sz="4400" b="1" dirty="0">
              <a:solidFill>
                <a:schemeClr val="bg1"/>
              </a:solidFill>
              <a:latin typeface="Times New Roman" panose="02020603050405020304" charset="0"/>
              <a:cs typeface="Times New Roman" panose="02020603050405020304" charset="0"/>
            </a:endParaRPr>
          </a:p>
        </p:txBody>
      </p:sp>
      <p:sp>
        <p:nvSpPr>
          <p:cNvPr id="4" name="灯片编号占位符 3"/>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3.2 Rendering</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1041400" y="1720215"/>
            <a:ext cx="10424795" cy="4399915"/>
          </a:xfrm>
          <a:prstGeom prst="rect">
            <a:avLst/>
          </a:prstGeom>
          <a:noFill/>
        </p:spPr>
        <p:txBody>
          <a:bodyPr wrap="square" rtlCol="0">
            <a:spAutoFit/>
          </a:bodyPr>
          <a:p>
            <a:r>
              <a:rPr sz="2800">
                <a:latin typeface="Times New Roman" panose="02020603050405020304" charset="0"/>
                <a:cs typeface="Times New Roman" panose="02020603050405020304" charset="0"/>
              </a:rPr>
              <a:t>With this grain intersection machinery in place, we employ </a:t>
            </a:r>
            <a:r>
              <a:rPr sz="2800">
                <a:solidFill>
                  <a:schemeClr val="accent4">
                    <a:lumMod val="50000"/>
                  </a:schemeClr>
                </a:solidFill>
                <a:latin typeface="Times New Roman" panose="02020603050405020304" charset="0"/>
                <a:cs typeface="Times New Roman" panose="02020603050405020304" charset="0"/>
              </a:rPr>
              <a:t>path tracing</a:t>
            </a:r>
            <a:r>
              <a:rPr sz="2800">
                <a:latin typeface="Times New Roman" panose="02020603050405020304" charset="0"/>
                <a:cs typeface="Times New Roman" panose="02020603050405020304" charset="0"/>
              </a:rPr>
              <a:t> using next event estimation and multiple importance sampling as our </a:t>
            </a:r>
            <a:r>
              <a:rPr sz="2800">
                <a:solidFill>
                  <a:srgbClr val="FF0000"/>
                </a:solidFill>
                <a:latin typeface="Times New Roman" panose="02020603050405020304" charset="0"/>
                <a:cs typeface="Times New Roman" panose="02020603050405020304" charset="0"/>
              </a:rPr>
              <a:t>finest level rendering technique</a:t>
            </a:r>
            <a:r>
              <a:rPr sz="2800">
                <a:latin typeface="Times New Roman" panose="02020603050405020304" charset="0"/>
                <a:cs typeface="Times New Roman" panose="02020603050405020304" charset="0"/>
              </a:rPr>
              <a:t>. Note that while next event estimation may be useful </a:t>
            </a:r>
            <a:r>
              <a:rPr sz="2800">
                <a:solidFill>
                  <a:srgbClr val="00B050"/>
                </a:solidFill>
                <a:latin typeface="Times New Roman" panose="02020603050405020304" charset="0"/>
                <a:cs typeface="Times New Roman" panose="02020603050405020304" charset="0"/>
              </a:rPr>
              <a:t>outside the aggregate object</a:t>
            </a:r>
            <a:r>
              <a:rPr sz="2800">
                <a:latin typeface="Times New Roman" panose="02020603050405020304" charset="0"/>
                <a:cs typeface="Times New Roman" panose="02020603050405020304" charset="0"/>
              </a:rPr>
              <a:t> and</a:t>
            </a:r>
            <a:r>
              <a:rPr sz="2800">
                <a:solidFill>
                  <a:srgbClr val="00B050"/>
                </a:solidFill>
                <a:latin typeface="Times New Roman" panose="02020603050405020304" charset="0"/>
                <a:cs typeface="Times New Roman" panose="02020603050405020304" charset="0"/>
              </a:rPr>
              <a:t> close to its boundary</a:t>
            </a:r>
            <a:r>
              <a:rPr sz="2800">
                <a:latin typeface="Times New Roman" panose="02020603050405020304" charset="0"/>
                <a:cs typeface="Times New Roman" panose="02020603050405020304" charset="0"/>
              </a:rPr>
              <a:t>,</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there are virtually </a:t>
            </a:r>
            <a:r>
              <a:rPr sz="2800">
                <a:solidFill>
                  <a:srgbClr val="7030A0"/>
                </a:solidFill>
                <a:latin typeface="Times New Roman" panose="02020603050405020304" charset="0"/>
                <a:cs typeface="Times New Roman" panose="02020603050405020304" charset="0"/>
              </a:rPr>
              <a:t>no unblocked direct connections</a:t>
            </a:r>
            <a:r>
              <a:rPr sz="2800">
                <a:latin typeface="Times New Roman" panose="02020603050405020304" charset="0"/>
                <a:cs typeface="Times New Roman" panose="02020603050405020304" charset="0"/>
              </a:rPr>
              <a:t> to light sources</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from within the granular material. </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Furthermore, most of our granular materials consist of grains with </a:t>
            </a:r>
            <a:r>
              <a:rPr sz="2800">
                <a:solidFill>
                  <a:srgbClr val="0070C0"/>
                </a:solidFill>
                <a:latin typeface="Times New Roman" panose="02020603050405020304" charset="0"/>
                <a:cs typeface="Times New Roman" panose="02020603050405020304" charset="0"/>
              </a:rPr>
              <a:t>specular boundaries</a:t>
            </a:r>
            <a:r>
              <a:rPr sz="2800">
                <a:latin typeface="Times New Roman" panose="02020603050405020304" charset="0"/>
                <a:cs typeface="Times New Roman" panose="02020603050405020304" charset="0"/>
              </a:rPr>
              <a:t>, rendering shadow rays useless and underpinning the need to switch to other approaches.</a:t>
            </a:r>
            <a:endParaRPr sz="28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4 Volumetric Path Tracing</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847090" y="2186305"/>
            <a:ext cx="10266045" cy="3538220"/>
          </a:xfrm>
          <a:prstGeom prst="rect">
            <a:avLst/>
          </a:prstGeom>
          <a:noFill/>
        </p:spPr>
        <p:txBody>
          <a:bodyPr wrap="square" rtlCol="0">
            <a:spAutoFit/>
          </a:bodyPr>
          <a:p>
            <a:r>
              <a:rPr sz="2800">
                <a:latin typeface="Times New Roman" panose="02020603050405020304" charset="0"/>
                <a:cs typeface="Times New Roman" panose="02020603050405020304" charset="0"/>
              </a:rPr>
              <a:t>While EPT retains the necessary grain-level details present in </a:t>
            </a:r>
            <a:r>
              <a:rPr sz="2800">
                <a:solidFill>
                  <a:srgbClr val="FF0000"/>
                </a:solidFill>
                <a:latin typeface="Times New Roman" panose="02020603050405020304" charset="0"/>
                <a:cs typeface="Times New Roman" panose="02020603050405020304" charset="0"/>
              </a:rPr>
              <a:t>low order scattering</a:t>
            </a:r>
            <a:r>
              <a:rPr sz="2800">
                <a:latin typeface="Times New Roman" panose="02020603050405020304" charset="0"/>
                <a:cs typeface="Times New Roman" panose="02020603050405020304" charset="0"/>
              </a:rPr>
              <a:t>, it quickly becomes </a:t>
            </a:r>
            <a:r>
              <a:rPr sz="2800">
                <a:solidFill>
                  <a:srgbClr val="0070C0"/>
                </a:solidFill>
                <a:latin typeface="Times New Roman" panose="02020603050405020304" charset="0"/>
                <a:cs typeface="Times New Roman" panose="02020603050405020304" charset="0"/>
              </a:rPr>
              <a:t>impractical</a:t>
            </a:r>
            <a:r>
              <a:rPr sz="2800">
                <a:latin typeface="Times New Roman" panose="02020603050405020304" charset="0"/>
                <a:cs typeface="Times New Roman" panose="02020603050405020304" charset="0"/>
              </a:rPr>
              <a:t> for </a:t>
            </a:r>
            <a:r>
              <a:rPr sz="2800">
                <a:solidFill>
                  <a:srgbClr val="00B050"/>
                </a:solidFill>
                <a:latin typeface="Times New Roman" panose="02020603050405020304" charset="0"/>
                <a:cs typeface="Times New Roman" panose="02020603050405020304" charset="0"/>
              </a:rPr>
              <a:t>higher-order transport</a:t>
            </a:r>
            <a:r>
              <a:rPr sz="2800">
                <a:latin typeface="Times New Roman" panose="02020603050405020304" charset="0"/>
                <a:cs typeface="Times New Roman" panose="02020603050405020304" charset="0"/>
              </a:rPr>
              <a:t> when rays become incoherent. </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Luckily, for </a:t>
            </a:r>
            <a:r>
              <a:rPr sz="2800">
                <a:solidFill>
                  <a:srgbClr val="FF0000"/>
                </a:solidFill>
                <a:latin typeface="Times New Roman" panose="02020603050405020304" charset="0"/>
                <a:cs typeface="Times New Roman" panose="02020603050405020304" charset="0"/>
              </a:rPr>
              <a:t>incoherent rays</a:t>
            </a:r>
            <a:r>
              <a:rPr sz="2800">
                <a:latin typeface="Times New Roman" panose="02020603050405020304" charset="0"/>
                <a:cs typeface="Times New Roman" panose="02020603050405020304" charset="0"/>
              </a:rPr>
              <a:t> it is less important to precisely track which rays hit which grains, so we transit </a:t>
            </a:r>
            <a:r>
              <a:rPr lang="en-CA" sz="2800">
                <a:latin typeface="Times New Roman" panose="02020603050405020304" charset="0"/>
                <a:cs typeface="Times New Roman" panose="02020603050405020304" charset="0"/>
              </a:rPr>
              <a:t>it</a:t>
            </a:r>
            <a:r>
              <a:rPr sz="2800">
                <a:latin typeface="Times New Roman" panose="02020603050405020304" charset="0"/>
                <a:cs typeface="Times New Roman" panose="02020603050405020304" charset="0"/>
              </a:rPr>
              <a:t> to </a:t>
            </a:r>
            <a:r>
              <a:rPr sz="2800">
                <a:solidFill>
                  <a:srgbClr val="7030A0"/>
                </a:solidFill>
                <a:latin typeface="Times New Roman" panose="02020603050405020304" charset="0"/>
                <a:cs typeface="Times New Roman" panose="02020603050405020304" charset="0"/>
              </a:rPr>
              <a:t>a continuous volumetric representation </a:t>
            </a:r>
            <a:r>
              <a:rPr sz="2800">
                <a:latin typeface="Times New Roman" panose="02020603050405020304" charset="0"/>
                <a:cs typeface="Times New Roman" panose="02020603050405020304" charset="0"/>
              </a:rPr>
              <a:t>for </a:t>
            </a:r>
            <a:r>
              <a:rPr sz="2800">
                <a:solidFill>
                  <a:schemeClr val="accent4">
                    <a:lumMod val="75000"/>
                  </a:schemeClr>
                </a:solidFill>
                <a:latin typeface="Times New Roman" panose="02020603050405020304" charset="0"/>
                <a:cs typeface="Times New Roman" panose="02020603050405020304" charset="0"/>
              </a:rPr>
              <a:t>medium-order transport</a:t>
            </a:r>
            <a:r>
              <a:rPr sz="2800">
                <a:latin typeface="Times New Roman" panose="02020603050405020304" charset="0"/>
                <a:cs typeface="Times New Roman" panose="02020603050405020304" charset="0"/>
              </a:rPr>
              <a:t>, which we simulate using volumetric path tracing (VPT)</a:t>
            </a:r>
            <a:endParaRPr sz="28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任意多边形 8"/>
          <p:cNvSpPr/>
          <p:nvPr/>
        </p:nvSpPr>
        <p:spPr>
          <a:xfrm>
            <a:off x="3136900" y="0"/>
            <a:ext cx="9055100" cy="6858000"/>
          </a:xfrm>
          <a:custGeom>
            <a:avLst/>
            <a:gdLst>
              <a:gd name="connsiteX0" fmla="*/ 1673666 w 5378773"/>
              <a:gd name="connsiteY0" fmla="*/ 0 h 6858000"/>
              <a:gd name="connsiteX1" fmla="*/ 5378773 w 5378773"/>
              <a:gd name="connsiteY1" fmla="*/ 0 h 6858000"/>
              <a:gd name="connsiteX2" fmla="*/ 5378773 w 5378773"/>
              <a:gd name="connsiteY2" fmla="*/ 6858000 h 6858000"/>
              <a:gd name="connsiteX3" fmla="*/ 299569 w 5378773"/>
              <a:gd name="connsiteY3" fmla="*/ 6858000 h 6858000"/>
              <a:gd name="connsiteX4" fmla="*/ 238660 w 5378773"/>
              <a:gd name="connsiteY4" fmla="*/ 6643508 h 6858000"/>
              <a:gd name="connsiteX5" fmla="*/ 0 w 5378773"/>
              <a:gd name="connsiteY5" fmla="*/ 4748980 h 6858000"/>
              <a:gd name="connsiteX6" fmla="*/ 1506011 w 5378773"/>
              <a:gd name="connsiteY6" fmla="*/ 2133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8773" h="6858000">
                <a:moveTo>
                  <a:pt x="1673666" y="0"/>
                </a:moveTo>
                <a:lnTo>
                  <a:pt x="5378773" y="0"/>
                </a:lnTo>
                <a:lnTo>
                  <a:pt x="5378773" y="6858000"/>
                </a:lnTo>
                <a:lnTo>
                  <a:pt x="299569" y="6858000"/>
                </a:lnTo>
                <a:lnTo>
                  <a:pt x="238660" y="6643508"/>
                </a:lnTo>
                <a:cubicBezTo>
                  <a:pt x="82861" y="6037967"/>
                  <a:pt x="0" y="5403150"/>
                  <a:pt x="0" y="4748980"/>
                </a:cubicBezTo>
                <a:cubicBezTo>
                  <a:pt x="0" y="3048138"/>
                  <a:pt x="560140" y="1478123"/>
                  <a:pt x="1506011" y="213344"/>
                </a:cubicBezTo>
                <a:close/>
              </a:path>
            </a:pathLst>
          </a:cu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任意多边形 9"/>
          <p:cNvSpPr/>
          <p:nvPr/>
        </p:nvSpPr>
        <p:spPr>
          <a:xfrm>
            <a:off x="3381375" y="0"/>
            <a:ext cx="8810625" cy="6858000"/>
          </a:xfrm>
          <a:custGeom>
            <a:avLst/>
            <a:gdLst>
              <a:gd name="connsiteX0" fmla="*/ 1673666 w 5378773"/>
              <a:gd name="connsiteY0" fmla="*/ 0 h 6858000"/>
              <a:gd name="connsiteX1" fmla="*/ 5378773 w 5378773"/>
              <a:gd name="connsiteY1" fmla="*/ 0 h 6858000"/>
              <a:gd name="connsiteX2" fmla="*/ 5378773 w 5378773"/>
              <a:gd name="connsiteY2" fmla="*/ 6858000 h 6858000"/>
              <a:gd name="connsiteX3" fmla="*/ 299569 w 5378773"/>
              <a:gd name="connsiteY3" fmla="*/ 6858000 h 6858000"/>
              <a:gd name="connsiteX4" fmla="*/ 238660 w 5378773"/>
              <a:gd name="connsiteY4" fmla="*/ 6643508 h 6858000"/>
              <a:gd name="connsiteX5" fmla="*/ 0 w 5378773"/>
              <a:gd name="connsiteY5" fmla="*/ 4748980 h 6858000"/>
              <a:gd name="connsiteX6" fmla="*/ 1506011 w 5378773"/>
              <a:gd name="connsiteY6" fmla="*/ 2133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8773" h="6858000">
                <a:moveTo>
                  <a:pt x="1673666" y="0"/>
                </a:moveTo>
                <a:lnTo>
                  <a:pt x="5378773" y="0"/>
                </a:lnTo>
                <a:lnTo>
                  <a:pt x="5378773" y="6858000"/>
                </a:lnTo>
                <a:lnTo>
                  <a:pt x="299569" y="6858000"/>
                </a:lnTo>
                <a:lnTo>
                  <a:pt x="238660" y="6643508"/>
                </a:lnTo>
                <a:cubicBezTo>
                  <a:pt x="82861" y="6037967"/>
                  <a:pt x="0" y="5403150"/>
                  <a:pt x="0" y="4748980"/>
                </a:cubicBezTo>
                <a:cubicBezTo>
                  <a:pt x="0" y="3048138"/>
                  <a:pt x="560140" y="1478123"/>
                  <a:pt x="1506011" y="21334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Copyright Notice"/>
          <p:cNvSpPr/>
          <p:nvPr/>
        </p:nvSpPr>
        <p:spPr bwMode="auto">
          <a:xfrm>
            <a:off x="603250" y="912495"/>
            <a:ext cx="2987675" cy="68008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auto">
              <a:spcBef>
                <a:spcPts val="0"/>
              </a:spcBef>
              <a:spcAft>
                <a:spcPts val="0"/>
              </a:spcAft>
              <a:defRPr/>
            </a:pPr>
            <a:r>
              <a:rPr lang="en-US" sz="4000" b="1" cap="small" dirty="0" smtClean="0">
                <a:solidFill>
                  <a:schemeClr val="bg1"/>
                </a:solidFill>
                <a:latin typeface="Microsoft YaHei" panose="020B0503020204020204" charset="-122"/>
                <a:ea typeface="Microsoft YaHei" panose="020B0503020204020204" charset="-122"/>
              </a:rPr>
              <a:t>CONTENTS</a:t>
            </a:r>
            <a:endParaRPr lang="en-US" sz="4000" b="1" cap="small" dirty="0">
              <a:solidFill>
                <a:schemeClr val="bg1"/>
              </a:solidFill>
              <a:latin typeface="Microsoft YaHei" panose="020B0503020204020204" charset="-122"/>
              <a:ea typeface="Microsoft YaHei" panose="020B0503020204020204" charset="-122"/>
            </a:endParaRPr>
          </a:p>
        </p:txBody>
      </p:sp>
      <p:sp>
        <p:nvSpPr>
          <p:cNvPr id="13" name="椭圆 12"/>
          <p:cNvSpPr/>
          <p:nvPr/>
        </p:nvSpPr>
        <p:spPr>
          <a:xfrm>
            <a:off x="4391978" y="458788"/>
            <a:ext cx="850900" cy="852487"/>
          </a:xfrm>
          <a:prstGeom prst="ellipse">
            <a:avLst/>
          </a:pr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800" b="1" dirty="0">
                <a:latin typeface="Times New Roman" panose="02020603050405020304" charset="0"/>
                <a:cs typeface="Times New Roman" panose="02020603050405020304" charset="0"/>
              </a:rPr>
              <a:t>1</a:t>
            </a:r>
            <a:endParaRPr lang="en-US" altLang="zh-CN" sz="4800" b="1" dirty="0">
              <a:latin typeface="Times New Roman" panose="02020603050405020304" charset="0"/>
              <a:cs typeface="Times New Roman" panose="02020603050405020304" charset="0"/>
            </a:endParaRPr>
          </a:p>
        </p:txBody>
      </p:sp>
      <p:sp>
        <p:nvSpPr>
          <p:cNvPr id="14" name="椭圆 13"/>
          <p:cNvSpPr/>
          <p:nvPr/>
        </p:nvSpPr>
        <p:spPr>
          <a:xfrm>
            <a:off x="3681095" y="1592263"/>
            <a:ext cx="852488" cy="852487"/>
          </a:xfrm>
          <a:prstGeom prst="ellipse">
            <a:avLst/>
          </a:pr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Times New Roman" panose="02020603050405020304" charset="0"/>
                <a:cs typeface="Times New Roman" panose="02020603050405020304" charset="0"/>
              </a:rPr>
              <a:t>2</a:t>
            </a:r>
            <a:r>
              <a:rPr lang="en-CA" altLang="en-US" sz="3200" b="1" dirty="0">
                <a:latin typeface="Times New Roman" panose="02020603050405020304" charset="0"/>
                <a:cs typeface="Times New Roman" panose="02020603050405020304" charset="0"/>
              </a:rPr>
              <a:t>345</a:t>
            </a:r>
            <a:endParaRPr lang="en-CA" altLang="en-US" sz="3200" b="1" dirty="0">
              <a:latin typeface="Times New Roman" panose="02020603050405020304" charset="0"/>
              <a:cs typeface="Times New Roman" panose="02020603050405020304" charset="0"/>
            </a:endParaRPr>
          </a:p>
        </p:txBody>
      </p:sp>
      <p:sp>
        <p:nvSpPr>
          <p:cNvPr id="7179" name="文本框 16"/>
          <p:cNvSpPr>
            <a:spLocks noChangeArrowheads="1"/>
          </p:cNvSpPr>
          <p:nvPr/>
        </p:nvSpPr>
        <p:spPr bwMode="auto">
          <a:xfrm>
            <a:off x="5336541" y="635635"/>
            <a:ext cx="238823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SimHei"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9pPr>
          </a:lstStyle>
          <a:p>
            <a:pPr algn="ctr" eaLnBrk="1" hangingPunct="1">
              <a:lnSpc>
                <a:spcPct val="100000"/>
              </a:lnSpc>
              <a:spcBef>
                <a:spcPct val="0"/>
              </a:spcBef>
              <a:buFontTx/>
              <a:buNone/>
            </a:pPr>
            <a:r>
              <a:rPr lang="en-CA" sz="3200" b="1">
                <a:solidFill>
                  <a:srgbClr val="087F92"/>
                </a:solidFill>
                <a:latin typeface="Times New Roman" panose="02020603050405020304" charset="0"/>
                <a:ea typeface="Microsoft YaHei" panose="020B0503020204020204" charset="-122"/>
                <a:cs typeface="Times New Roman" panose="02020603050405020304" charset="0"/>
              </a:rPr>
              <a:t>Introduction</a:t>
            </a:r>
            <a:endParaRPr lang="en-CA" sz="3200" b="1">
              <a:solidFill>
                <a:srgbClr val="087F92"/>
              </a:solidFill>
              <a:latin typeface="Times New Roman" panose="02020603050405020304" charset="0"/>
              <a:ea typeface="Microsoft YaHei" panose="020B0503020204020204" charset="-122"/>
              <a:cs typeface="Times New Roman" panose="02020603050405020304" charset="0"/>
            </a:endParaRPr>
          </a:p>
        </p:txBody>
      </p:sp>
      <p:sp>
        <p:nvSpPr>
          <p:cNvPr id="2" name="椭圆 1"/>
          <p:cNvSpPr/>
          <p:nvPr/>
        </p:nvSpPr>
        <p:spPr>
          <a:xfrm>
            <a:off x="3136583" y="2738120"/>
            <a:ext cx="852487" cy="852488"/>
          </a:xfrm>
          <a:prstGeom prst="ellipse">
            <a:avLst/>
          </a:pr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en-CA" altLang="en-US" sz="4800" b="1" dirty="0">
                <a:latin typeface="Times New Roman" panose="02020603050405020304" charset="0"/>
                <a:cs typeface="Times New Roman" panose="02020603050405020304" charset="0"/>
              </a:rPr>
              <a:t>6</a:t>
            </a:r>
            <a:endParaRPr lang="en-CA" altLang="en-US" sz="4800" b="1" dirty="0">
              <a:latin typeface="Times New Roman" panose="02020603050405020304" charset="0"/>
              <a:cs typeface="Times New Roman" panose="02020603050405020304" charset="0"/>
            </a:endParaRPr>
          </a:p>
        </p:txBody>
      </p:sp>
      <p:sp>
        <p:nvSpPr>
          <p:cNvPr id="3" name="椭圆 2"/>
          <p:cNvSpPr/>
          <p:nvPr/>
        </p:nvSpPr>
        <p:spPr>
          <a:xfrm>
            <a:off x="2828608" y="3999865"/>
            <a:ext cx="852487" cy="852488"/>
          </a:xfrm>
          <a:prstGeom prst="ellipse">
            <a:avLst/>
          </a:pr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en-CA" altLang="en-US" sz="4800" b="1" dirty="0">
                <a:latin typeface="Times New Roman" panose="02020603050405020304" charset="0"/>
                <a:cs typeface="Times New Roman" panose="02020603050405020304" charset="0"/>
              </a:rPr>
              <a:t>7</a:t>
            </a:r>
            <a:endParaRPr lang="en-CA" altLang="en-US" sz="4800" b="1" dirty="0">
              <a:latin typeface="Times New Roman" panose="02020603050405020304" charset="0"/>
              <a:cs typeface="Times New Roman" panose="02020603050405020304" charset="0"/>
            </a:endParaRPr>
          </a:p>
        </p:txBody>
      </p:sp>
      <p:sp>
        <p:nvSpPr>
          <p:cNvPr id="4" name="文本框 16"/>
          <p:cNvSpPr>
            <a:spLocks noChangeArrowheads="1"/>
          </p:cNvSpPr>
          <p:nvPr/>
        </p:nvSpPr>
        <p:spPr bwMode="auto">
          <a:xfrm>
            <a:off x="4581209" y="1727200"/>
            <a:ext cx="744474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SimHei"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9pPr>
          </a:lstStyle>
          <a:p>
            <a:pPr algn="ctr" eaLnBrk="1" hangingPunct="1">
              <a:lnSpc>
                <a:spcPct val="100000"/>
              </a:lnSpc>
              <a:spcBef>
                <a:spcPct val="0"/>
              </a:spcBef>
              <a:buFontTx/>
              <a:buNone/>
            </a:pPr>
            <a:r>
              <a:rPr lang="en-CA" altLang="en-US" sz="3200" b="1" dirty="0" smtClean="0">
                <a:solidFill>
                  <a:srgbClr val="087F92"/>
                </a:solidFill>
                <a:latin typeface="Times New Roman" panose="02020603050405020304" charset="0"/>
                <a:ea typeface="Microsoft YaHei" panose="020B0503020204020204" charset="-122"/>
                <a:cs typeface="Times New Roman" panose="02020603050405020304" charset="0"/>
                <a:sym typeface="+mn-ea"/>
              </a:rPr>
              <a:t>Granular Model and Algorithm Overview</a:t>
            </a:r>
            <a:endParaRPr lang="en-CA" altLang="en-US" sz="3200" b="1" dirty="0" smtClean="0">
              <a:solidFill>
                <a:srgbClr val="087F92"/>
              </a:solidFill>
              <a:latin typeface="Times New Roman" panose="02020603050405020304" charset="0"/>
              <a:ea typeface="Microsoft YaHei" panose="020B0503020204020204" charset="-122"/>
              <a:cs typeface="Times New Roman" panose="02020603050405020304" charset="0"/>
              <a:sym typeface="+mn-ea"/>
            </a:endParaRPr>
          </a:p>
        </p:txBody>
      </p:sp>
      <p:sp>
        <p:nvSpPr>
          <p:cNvPr id="5" name="文本框 16"/>
          <p:cNvSpPr>
            <a:spLocks noChangeArrowheads="1"/>
          </p:cNvSpPr>
          <p:nvPr/>
        </p:nvSpPr>
        <p:spPr bwMode="auto">
          <a:xfrm>
            <a:off x="4061778" y="2863215"/>
            <a:ext cx="297434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SimHei"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9pPr>
          </a:lstStyle>
          <a:p>
            <a:pPr algn="ctr" eaLnBrk="1" hangingPunct="1">
              <a:lnSpc>
                <a:spcPct val="100000"/>
              </a:lnSpc>
              <a:spcBef>
                <a:spcPct val="0"/>
              </a:spcBef>
              <a:buFontTx/>
              <a:buNone/>
            </a:pPr>
            <a:r>
              <a:rPr lang="en-CA" sz="3200" b="1">
                <a:solidFill>
                  <a:srgbClr val="087F92"/>
                </a:solidFill>
                <a:latin typeface="Times New Roman" panose="02020603050405020304" charset="0"/>
                <a:ea typeface="Microsoft YaHei" panose="020B0503020204020204" charset="-122"/>
                <a:cs typeface="Times New Roman" panose="02020603050405020304" charset="0"/>
              </a:rPr>
              <a:t>Precomputation</a:t>
            </a:r>
            <a:endParaRPr lang="en-CA" sz="3200" b="1">
              <a:solidFill>
                <a:srgbClr val="087F92"/>
              </a:solidFill>
              <a:latin typeface="Times New Roman" panose="02020603050405020304" charset="0"/>
              <a:ea typeface="Microsoft YaHei" panose="020B0503020204020204" charset="-122"/>
              <a:cs typeface="Times New Roman" panose="02020603050405020304" charset="0"/>
            </a:endParaRPr>
          </a:p>
        </p:txBody>
      </p:sp>
      <p:sp>
        <p:nvSpPr>
          <p:cNvPr id="20" name="文本框 16"/>
          <p:cNvSpPr>
            <a:spLocks noChangeArrowheads="1"/>
          </p:cNvSpPr>
          <p:nvPr/>
        </p:nvSpPr>
        <p:spPr bwMode="auto">
          <a:xfrm>
            <a:off x="3757931" y="4134485"/>
            <a:ext cx="14471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SimHei"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9pPr>
          </a:lstStyle>
          <a:p>
            <a:pPr algn="ctr" eaLnBrk="1" hangingPunct="1">
              <a:lnSpc>
                <a:spcPct val="100000"/>
              </a:lnSpc>
              <a:spcBef>
                <a:spcPct val="0"/>
              </a:spcBef>
              <a:buFontTx/>
              <a:buNone/>
            </a:pPr>
            <a:r>
              <a:rPr lang="en-CA" sz="3200" b="1">
                <a:solidFill>
                  <a:srgbClr val="087F92"/>
                </a:solidFill>
                <a:latin typeface="Times New Roman" panose="02020603050405020304" charset="0"/>
                <a:ea typeface="Microsoft YaHei" panose="020B0503020204020204" charset="-122"/>
                <a:cs typeface="Times New Roman" panose="02020603050405020304" charset="0"/>
              </a:rPr>
              <a:t>Results</a:t>
            </a:r>
            <a:endParaRPr lang="en-CA" sz="3200" b="1">
              <a:solidFill>
                <a:srgbClr val="087F92"/>
              </a:solidFill>
              <a:latin typeface="Times New Roman" panose="02020603050405020304" charset="0"/>
              <a:ea typeface="Microsoft YaHei" panose="020B0503020204020204" charset="-122"/>
              <a:cs typeface="Times New Roman" panose="02020603050405020304" charset="0"/>
            </a:endParaRPr>
          </a:p>
        </p:txBody>
      </p:sp>
      <p:sp>
        <p:nvSpPr>
          <p:cNvPr id="21" name="文本框 16"/>
          <p:cNvSpPr>
            <a:spLocks noChangeArrowheads="1"/>
          </p:cNvSpPr>
          <p:nvPr/>
        </p:nvSpPr>
        <p:spPr bwMode="auto">
          <a:xfrm>
            <a:off x="3767456" y="5335270"/>
            <a:ext cx="21253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SimHei"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SimHei"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SimHei" panose="02010609060101010101" pitchFamily="49" charset="-122"/>
              </a:defRPr>
            </a:lvl9pPr>
          </a:lstStyle>
          <a:p>
            <a:pPr algn="ctr" eaLnBrk="1" hangingPunct="1">
              <a:lnSpc>
                <a:spcPct val="100000"/>
              </a:lnSpc>
              <a:spcBef>
                <a:spcPct val="0"/>
              </a:spcBef>
              <a:buFontTx/>
              <a:buNone/>
            </a:pPr>
            <a:r>
              <a:rPr lang="en-CA" sz="3200" b="1">
                <a:solidFill>
                  <a:srgbClr val="087F92"/>
                </a:solidFill>
                <a:latin typeface="Times New Roman" panose="02020603050405020304" charset="0"/>
                <a:ea typeface="Microsoft YaHei" panose="020B0503020204020204" charset="-122"/>
                <a:cs typeface="Times New Roman" panose="02020603050405020304" charset="0"/>
              </a:rPr>
              <a:t>Conclusion</a:t>
            </a:r>
            <a:endParaRPr lang="en-CA" sz="3200" b="1">
              <a:solidFill>
                <a:srgbClr val="087F92"/>
              </a:solidFill>
              <a:latin typeface="Times New Roman" panose="02020603050405020304" charset="0"/>
              <a:ea typeface="Microsoft YaHei" panose="020B0503020204020204" charset="-122"/>
              <a:cs typeface="Times New Roman" panose="02020603050405020304" charset="0"/>
            </a:endParaRPr>
          </a:p>
        </p:txBody>
      </p:sp>
      <p:sp>
        <p:nvSpPr>
          <p:cNvPr id="22" name="椭圆 21"/>
          <p:cNvSpPr/>
          <p:nvPr/>
        </p:nvSpPr>
        <p:spPr>
          <a:xfrm>
            <a:off x="2828608" y="5203825"/>
            <a:ext cx="852487" cy="852488"/>
          </a:xfrm>
          <a:prstGeom prst="ellipse">
            <a:avLst/>
          </a:pr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en-CA" altLang="en-US" sz="4800" b="1" dirty="0">
                <a:latin typeface="Times New Roman" panose="02020603050405020304" charset="0"/>
                <a:cs typeface="Times New Roman" panose="02020603050405020304" charset="0"/>
              </a:rPr>
              <a:t>8</a:t>
            </a:r>
            <a:endParaRPr lang="en-CA" altLang="en-US" sz="4800" b="1" dirty="0">
              <a:latin typeface="Times New Roman" panose="02020603050405020304" charset="0"/>
              <a:cs typeface="Times New Roman" panose="02020603050405020304" charset="0"/>
            </a:endParaRPr>
          </a:p>
        </p:txBody>
      </p:sp>
      <p:sp>
        <p:nvSpPr>
          <p:cNvPr id="6" name="灯片编号占位符 5"/>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4 Volumetric Path Tracing</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883920" y="1602105"/>
            <a:ext cx="10424795" cy="2676525"/>
          </a:xfrm>
          <a:prstGeom prst="rect">
            <a:avLst/>
          </a:prstGeom>
          <a:noFill/>
        </p:spPr>
        <p:txBody>
          <a:bodyPr wrap="square" rtlCol="0">
            <a:spAutoFit/>
          </a:bodyPr>
          <a:p>
            <a:r>
              <a:rPr sz="2800">
                <a:latin typeface="Times New Roman" panose="02020603050405020304" charset="0"/>
                <a:cs typeface="Times New Roman" panose="02020603050405020304" charset="0"/>
              </a:rPr>
              <a:t>For this rendering approach we assume each bounding aggregate</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shape is filled with </a:t>
            </a:r>
            <a:r>
              <a:rPr sz="2800">
                <a:solidFill>
                  <a:srgbClr val="FF0000"/>
                </a:solidFill>
                <a:latin typeface="Times New Roman" panose="02020603050405020304" charset="0"/>
                <a:cs typeface="Times New Roman" panose="02020603050405020304" charset="0"/>
              </a:rPr>
              <a:t>an index-matched homogeneous participating</a:t>
            </a:r>
            <a:endParaRPr sz="2800">
              <a:solidFill>
                <a:srgbClr val="FF0000"/>
              </a:solidFill>
              <a:latin typeface="Times New Roman" panose="02020603050405020304" charset="0"/>
              <a:cs typeface="Times New Roman" panose="02020603050405020304" charset="0"/>
            </a:endParaRPr>
          </a:p>
          <a:p>
            <a:r>
              <a:rPr sz="2800">
                <a:solidFill>
                  <a:srgbClr val="FF0000"/>
                </a:solidFill>
                <a:latin typeface="Times New Roman" panose="02020603050405020304" charset="0"/>
                <a:cs typeface="Times New Roman" panose="02020603050405020304" charset="0"/>
              </a:rPr>
              <a:t>medium</a:t>
            </a:r>
            <a:r>
              <a:rPr sz="2800">
                <a:latin typeface="Times New Roman" panose="02020603050405020304" charset="0"/>
                <a:cs typeface="Times New Roman" panose="02020603050405020304" charset="0"/>
              </a:rPr>
              <a:t> defined by its </a:t>
            </a:r>
            <a:r>
              <a:rPr sz="2800">
                <a:solidFill>
                  <a:srgbClr val="FFC000"/>
                </a:solidFill>
                <a:latin typeface="Times New Roman" panose="02020603050405020304" charset="0"/>
                <a:cs typeface="Times New Roman" panose="02020603050405020304" charset="0"/>
              </a:rPr>
              <a:t>extinction coefficient    </a:t>
            </a:r>
            <a:r>
              <a:rPr sz="2800">
                <a:latin typeface="Times New Roman" panose="02020603050405020304" charset="0"/>
                <a:cs typeface="Times New Roman" panose="02020603050405020304" charset="0"/>
              </a:rPr>
              <a:t> , </a:t>
            </a:r>
            <a:r>
              <a:rPr sz="2800">
                <a:solidFill>
                  <a:srgbClr val="00B0F0"/>
                </a:solidFill>
                <a:latin typeface="Times New Roman" panose="02020603050405020304" charset="0"/>
                <a:cs typeface="Times New Roman" panose="02020603050405020304" charset="0"/>
              </a:rPr>
              <a:t>single-scattering</a:t>
            </a:r>
            <a:endParaRPr sz="2800">
              <a:solidFill>
                <a:srgbClr val="00B0F0"/>
              </a:solidFill>
              <a:latin typeface="Times New Roman" panose="02020603050405020304" charset="0"/>
              <a:cs typeface="Times New Roman" panose="02020603050405020304" charset="0"/>
            </a:endParaRPr>
          </a:p>
          <a:p>
            <a:r>
              <a:rPr sz="2800">
                <a:solidFill>
                  <a:srgbClr val="00B0F0"/>
                </a:solidFill>
                <a:latin typeface="Times New Roman" panose="02020603050405020304" charset="0"/>
                <a:cs typeface="Times New Roman" panose="02020603050405020304" charset="0"/>
              </a:rPr>
              <a:t>albedo</a:t>
            </a:r>
            <a:r>
              <a:rPr sz="2800">
                <a:latin typeface="Times New Roman" panose="02020603050405020304" charset="0"/>
                <a:cs typeface="Times New Roman" panose="02020603050405020304" charset="0"/>
              </a:rPr>
              <a:t>    </a:t>
            </a:r>
            <a:r>
              <a:rPr lang="en-CA"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and </a:t>
            </a:r>
            <a:r>
              <a:rPr sz="2800">
                <a:solidFill>
                  <a:srgbClr val="7030A0"/>
                </a:solidFill>
                <a:latin typeface="Times New Roman" panose="02020603050405020304" charset="0"/>
                <a:cs typeface="Times New Roman" panose="02020603050405020304" charset="0"/>
              </a:rPr>
              <a:t>the scattering phase function</a:t>
            </a:r>
            <a:r>
              <a:rPr sz="2800">
                <a:latin typeface="Times New Roman" panose="02020603050405020304" charset="0"/>
                <a:cs typeface="Times New Roman" panose="02020603050405020304" charset="0"/>
              </a:rPr>
              <a:t>   (cos   ) (marked in</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orange in Figure 4). </a:t>
            </a:r>
            <a:r>
              <a:rPr lang="en-CA" sz="2800">
                <a:latin typeface="Times New Roman" panose="02020603050405020304" charset="0"/>
                <a:cs typeface="Times New Roman" panose="02020603050405020304" charset="0"/>
              </a:rPr>
              <a:t>The purpose is</a:t>
            </a:r>
            <a:r>
              <a:rPr sz="2800">
                <a:latin typeface="Times New Roman" panose="02020603050405020304" charset="0"/>
                <a:cs typeface="Times New Roman" panose="02020603050405020304" charset="0"/>
              </a:rPr>
              <a:t> how to obtain these parameters from the properties of the granular packing </a:t>
            </a:r>
            <a:r>
              <a:rPr lang="en-CA" sz="2800">
                <a:latin typeface="Times New Roman" panose="02020603050405020304" charset="0"/>
                <a:cs typeface="Times New Roman" panose="02020603050405020304" charset="0"/>
              </a:rPr>
              <a:t>for VPT</a:t>
            </a:r>
            <a:r>
              <a:rPr sz="2800">
                <a:latin typeface="Times New Roman" panose="02020603050405020304" charset="0"/>
                <a:cs typeface="Times New Roman" panose="02020603050405020304" charset="0"/>
              </a:rPr>
              <a:t>.</a:t>
            </a:r>
            <a:endParaRPr sz="2800">
              <a:latin typeface="Times New Roman" panose="02020603050405020304" charset="0"/>
              <a:cs typeface="Times New Roman" panose="02020603050405020304" charset="0"/>
            </a:endParaRPr>
          </a:p>
        </p:txBody>
      </p:sp>
      <p:graphicFrame>
        <p:nvGraphicFramePr>
          <p:cNvPr id="3" name="对象 2">
            <a:hlinkClick r:id="" action="ppaction://ole?verb="/>
          </p:cNvPr>
          <p:cNvGraphicFramePr>
            <a:graphicFrameLocks noChangeAspect="1"/>
          </p:cNvGraphicFramePr>
          <p:nvPr/>
        </p:nvGraphicFramePr>
        <p:xfrm>
          <a:off x="7331710" y="2464435"/>
          <a:ext cx="398145" cy="514350"/>
        </p:xfrm>
        <a:graphic>
          <a:graphicData uri="http://schemas.openxmlformats.org/presentationml/2006/ole">
            <mc:AlternateContent xmlns:mc="http://schemas.openxmlformats.org/markup-compatibility/2006">
              <mc:Choice xmlns:v="urn:schemas-microsoft-com:vml" Requires="v">
                <p:oleObj spid="_x0000_s1025" name="" r:id="rId1" imgW="177165" imgH="228600" progId="Equation.KSEE3">
                  <p:embed/>
                </p:oleObj>
              </mc:Choice>
              <mc:Fallback>
                <p:oleObj name="" r:id="rId1" imgW="177165" imgH="228600" progId="Equation.KSEE3">
                  <p:embed/>
                  <p:pic>
                    <p:nvPicPr>
                      <p:cNvPr id="0" name="图片 1024"/>
                      <p:cNvPicPr/>
                      <p:nvPr/>
                    </p:nvPicPr>
                    <p:blipFill>
                      <a:blip r:embed="rId2"/>
                      <a:stretch>
                        <a:fillRect/>
                      </a:stretch>
                    </p:blipFill>
                    <p:spPr>
                      <a:xfrm>
                        <a:off x="7331710" y="2464435"/>
                        <a:ext cx="398145" cy="51435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937385" y="2929255"/>
          <a:ext cx="377190" cy="452755"/>
        </p:xfrm>
        <a:graphic>
          <a:graphicData uri="http://schemas.openxmlformats.org/presentationml/2006/ole">
            <mc:AlternateContent xmlns:mc="http://schemas.openxmlformats.org/markup-compatibility/2006">
              <mc:Choice xmlns:v="urn:schemas-microsoft-com:vml" Requires="v">
                <p:oleObj spid="_x0000_s1026" name="" r:id="rId3" imgW="190500" imgH="228600" progId="Equation.KSEE3">
                  <p:embed/>
                </p:oleObj>
              </mc:Choice>
              <mc:Fallback>
                <p:oleObj name="" r:id="rId3" imgW="190500" imgH="228600" progId="Equation.KSEE3">
                  <p:embed/>
                  <p:pic>
                    <p:nvPicPr>
                      <p:cNvPr id="0" name="图片 1025"/>
                      <p:cNvPicPr/>
                      <p:nvPr/>
                    </p:nvPicPr>
                    <p:blipFill>
                      <a:blip r:embed="rId4"/>
                      <a:stretch>
                        <a:fillRect/>
                      </a:stretch>
                    </p:blipFill>
                    <p:spPr>
                      <a:xfrm>
                        <a:off x="1937385" y="2929255"/>
                        <a:ext cx="377190" cy="45275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7990205" y="2967355"/>
          <a:ext cx="304800" cy="426085"/>
        </p:xfrm>
        <a:graphic>
          <a:graphicData uri="http://schemas.openxmlformats.org/presentationml/2006/ole">
            <mc:AlternateContent xmlns:mc="http://schemas.openxmlformats.org/markup-compatibility/2006">
              <mc:Choice xmlns:v="urn:schemas-microsoft-com:vml" Requires="v">
                <p:oleObj spid="_x0000_s1027" name="" r:id="rId5" imgW="127000" imgH="177165" progId="Equation.KSEE3">
                  <p:embed/>
                </p:oleObj>
              </mc:Choice>
              <mc:Fallback>
                <p:oleObj name="" r:id="rId5" imgW="127000" imgH="177165" progId="Equation.KSEE3">
                  <p:embed/>
                  <p:pic>
                    <p:nvPicPr>
                      <p:cNvPr id="0" name="图片 1026"/>
                      <p:cNvPicPr/>
                      <p:nvPr/>
                    </p:nvPicPr>
                    <p:blipFill>
                      <a:blip r:embed="rId6"/>
                      <a:stretch>
                        <a:fillRect/>
                      </a:stretch>
                    </p:blipFill>
                    <p:spPr>
                      <a:xfrm>
                        <a:off x="7990205" y="2967355"/>
                        <a:ext cx="304800" cy="42608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7141210" y="2915285"/>
          <a:ext cx="324485" cy="519430"/>
        </p:xfrm>
        <a:graphic>
          <a:graphicData uri="http://schemas.openxmlformats.org/presentationml/2006/ole">
            <mc:AlternateContent xmlns:mc="http://schemas.openxmlformats.org/markup-compatibility/2006">
              <mc:Choice xmlns:v="urn:schemas-microsoft-com:vml" Requires="v">
                <p:oleObj spid="_x0000_s1028" name="" r:id="rId7" imgW="127000" imgH="203200" progId="Equation.KSEE3">
                  <p:embed/>
                </p:oleObj>
              </mc:Choice>
              <mc:Fallback>
                <p:oleObj name="" r:id="rId7" imgW="127000" imgH="203200" progId="Equation.KSEE3">
                  <p:embed/>
                  <p:pic>
                    <p:nvPicPr>
                      <p:cNvPr id="0" name="图片 1027"/>
                      <p:cNvPicPr/>
                      <p:nvPr/>
                    </p:nvPicPr>
                    <p:blipFill>
                      <a:blip r:embed="rId8"/>
                      <a:stretch>
                        <a:fillRect/>
                      </a:stretch>
                    </p:blipFill>
                    <p:spPr>
                      <a:xfrm>
                        <a:off x="7141210" y="2915285"/>
                        <a:ext cx="324485" cy="519430"/>
                      </a:xfrm>
                      <a:prstGeom prst="rect">
                        <a:avLst/>
                      </a:prstGeom>
                    </p:spPr>
                  </p:pic>
                </p:oleObj>
              </mc:Fallback>
            </mc:AlternateContent>
          </a:graphicData>
        </a:graphic>
      </p:graphicFrame>
      <p:pic>
        <p:nvPicPr>
          <p:cNvPr id="7" name="图片 6"/>
          <p:cNvPicPr>
            <a:picLocks noChangeAspect="1"/>
          </p:cNvPicPr>
          <p:nvPr/>
        </p:nvPicPr>
        <p:blipFill>
          <a:blip r:embed="rId9"/>
          <a:stretch>
            <a:fillRect/>
          </a:stretch>
        </p:blipFill>
        <p:spPr>
          <a:xfrm>
            <a:off x="3641090" y="4376420"/>
            <a:ext cx="4349115" cy="2092960"/>
          </a:xfrm>
          <a:prstGeom prst="rect">
            <a:avLst/>
          </a:prstGeom>
        </p:spPr>
      </p:pic>
      <p:sp>
        <p:nvSpPr>
          <p:cNvPr id="9" name="灯片编号占位符 8"/>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0"/>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4 Volumetric Path Tracing</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1184910" y="2019935"/>
            <a:ext cx="10424795" cy="3538220"/>
          </a:xfrm>
          <a:prstGeom prst="rect">
            <a:avLst/>
          </a:prstGeom>
          <a:noFill/>
        </p:spPr>
        <p:txBody>
          <a:bodyPr wrap="square" rtlCol="0">
            <a:spAutoFit/>
          </a:bodyPr>
          <a:p>
            <a:r>
              <a:rPr sz="2800">
                <a:latin typeface="Times New Roman" panose="02020603050405020304" charset="0"/>
                <a:cs typeface="Times New Roman" panose="02020603050405020304" charset="0"/>
              </a:rPr>
              <a:t>Apart from the fact that VPT does not need to </a:t>
            </a:r>
            <a:r>
              <a:rPr sz="2800">
                <a:solidFill>
                  <a:srgbClr val="7030A0"/>
                </a:solidFill>
                <a:latin typeface="Times New Roman" panose="02020603050405020304" charset="0"/>
                <a:cs typeface="Times New Roman" panose="02020603050405020304" charset="0"/>
              </a:rPr>
              <a:t>instance or intersect</a:t>
            </a:r>
            <a:endParaRPr sz="2800">
              <a:solidFill>
                <a:srgbClr val="7030A0"/>
              </a:solidFill>
              <a:latin typeface="Times New Roman" panose="02020603050405020304" charset="0"/>
              <a:cs typeface="Times New Roman" panose="02020603050405020304" charset="0"/>
            </a:endParaRPr>
          </a:p>
          <a:p>
            <a:r>
              <a:rPr sz="2800">
                <a:solidFill>
                  <a:srgbClr val="7030A0"/>
                </a:solidFill>
                <a:latin typeface="Times New Roman" panose="02020603050405020304" charset="0"/>
                <a:cs typeface="Times New Roman" panose="02020603050405020304" charset="0"/>
              </a:rPr>
              <a:t>grain geometry</a:t>
            </a:r>
            <a:r>
              <a:rPr sz="2800">
                <a:latin typeface="Times New Roman" panose="02020603050405020304" charset="0"/>
                <a:cs typeface="Times New Roman" panose="02020603050405020304" charset="0"/>
              </a:rPr>
              <a:t>, transiting to VPT allows us to </a:t>
            </a:r>
            <a:r>
              <a:rPr lang="en-CA" sz="2800">
                <a:latin typeface="Times New Roman" panose="02020603050405020304" charset="0"/>
                <a:cs typeface="Times New Roman" panose="02020603050405020304" charset="0"/>
              </a:rPr>
              <a:t>use</a:t>
            </a:r>
            <a:r>
              <a:rPr sz="2800">
                <a:latin typeface="Times New Roman" panose="02020603050405020304" charset="0"/>
                <a:cs typeface="Times New Roman" panose="02020603050405020304" charset="0"/>
              </a:rPr>
              <a:t> shadow</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connections from</a:t>
            </a:r>
            <a:r>
              <a:rPr sz="2800">
                <a:solidFill>
                  <a:schemeClr val="accent4">
                    <a:lumMod val="75000"/>
                  </a:schemeClr>
                </a:solidFill>
                <a:latin typeface="Times New Roman" panose="02020603050405020304" charset="0"/>
                <a:cs typeface="Times New Roman" panose="02020603050405020304" charset="0"/>
              </a:rPr>
              <a:t> inside the granular medium</a:t>
            </a:r>
            <a:r>
              <a:rPr sz="2800">
                <a:latin typeface="Times New Roman" panose="02020603050405020304" charset="0"/>
                <a:cs typeface="Times New Roman" panose="02020603050405020304" charset="0"/>
              </a:rPr>
              <a:t>, which was virtually</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impossible with EPT. </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As we will see in </a:t>
            </a:r>
            <a:r>
              <a:rPr lang="en-CA" sz="2800">
                <a:latin typeface="Times New Roman" panose="02020603050405020304" charset="0"/>
                <a:cs typeface="Times New Roman" panose="02020603050405020304" charset="0"/>
              </a:rPr>
              <a:t>snow</a:t>
            </a:r>
            <a:r>
              <a:rPr sz="2800">
                <a:latin typeface="Times New Roman" panose="02020603050405020304" charset="0"/>
                <a:cs typeface="Times New Roman" panose="02020603050405020304" charset="0"/>
              </a:rPr>
              <a:t>, this allows VPT to </a:t>
            </a:r>
            <a:r>
              <a:rPr sz="2800">
                <a:solidFill>
                  <a:srgbClr val="FF0000"/>
                </a:solidFill>
                <a:latin typeface="Times New Roman" panose="02020603050405020304" charset="0"/>
                <a:cs typeface="Times New Roman" panose="02020603050405020304" charset="0"/>
              </a:rPr>
              <a:t>efficiently render scenes</a:t>
            </a:r>
            <a:r>
              <a:rPr sz="2800">
                <a:latin typeface="Times New Roman" panose="02020603050405020304" charset="0"/>
                <a:cs typeface="Times New Roman" panose="02020603050405020304" charset="0"/>
              </a:rPr>
              <a:t> that are </a:t>
            </a:r>
            <a:r>
              <a:rPr sz="2800">
                <a:solidFill>
                  <a:srgbClr val="0070C0"/>
                </a:solidFill>
                <a:latin typeface="Times New Roman" panose="02020603050405020304" charset="0"/>
                <a:cs typeface="Times New Roman" panose="02020603050405020304" charset="0"/>
              </a:rPr>
              <a:t>intrinsically hard</a:t>
            </a:r>
            <a:r>
              <a:rPr sz="2800">
                <a:latin typeface="Times New Roman" panose="02020603050405020304" charset="0"/>
                <a:cs typeface="Times New Roman" panose="02020603050405020304" charset="0"/>
              </a:rPr>
              <a:t> for EPT, such as </a:t>
            </a:r>
            <a:r>
              <a:rPr sz="2800">
                <a:solidFill>
                  <a:srgbClr val="00B050"/>
                </a:solidFill>
                <a:latin typeface="Times New Roman" panose="02020603050405020304" charset="0"/>
                <a:cs typeface="Times New Roman" panose="02020603050405020304" charset="0"/>
              </a:rPr>
              <a:t>large aggregates</a:t>
            </a:r>
            <a:r>
              <a:rPr sz="2800">
                <a:latin typeface="Times New Roman" panose="02020603050405020304" charset="0"/>
                <a:cs typeface="Times New Roman" panose="02020603050405020304" charset="0"/>
              </a:rPr>
              <a:t> of </a:t>
            </a:r>
            <a:r>
              <a:rPr sz="2800">
                <a:solidFill>
                  <a:srgbClr val="00B050"/>
                </a:solidFill>
                <a:latin typeface="Times New Roman" panose="02020603050405020304" charset="0"/>
                <a:cs typeface="Times New Roman" panose="02020603050405020304" charset="0"/>
              </a:rPr>
              <a:t>highly specular, non-absorbing</a:t>
            </a:r>
            <a:r>
              <a:rPr sz="2800">
                <a:latin typeface="Times New Roman" panose="02020603050405020304" charset="0"/>
                <a:cs typeface="Times New Roman" panose="02020603050405020304" charset="0"/>
              </a:rPr>
              <a:t> grains.</a:t>
            </a:r>
            <a:endParaRPr sz="28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5 Diffusion Approximation</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883920" y="1470025"/>
            <a:ext cx="10424795" cy="3107690"/>
          </a:xfrm>
          <a:prstGeom prst="rect">
            <a:avLst/>
          </a:prstGeom>
          <a:noFill/>
        </p:spPr>
        <p:txBody>
          <a:bodyPr wrap="square" rtlCol="0">
            <a:spAutoFit/>
          </a:bodyPr>
          <a:p>
            <a:r>
              <a:rPr sz="2800">
                <a:latin typeface="Times New Roman" panose="02020603050405020304" charset="0"/>
                <a:cs typeface="Times New Roman" panose="02020603050405020304" charset="0"/>
              </a:rPr>
              <a:t>While VPT has significantly </a:t>
            </a:r>
            <a:r>
              <a:rPr sz="2800">
                <a:solidFill>
                  <a:srgbClr val="0070C0"/>
                </a:solidFill>
                <a:latin typeface="Times New Roman" panose="02020603050405020304" charset="0"/>
                <a:cs typeface="Times New Roman" panose="02020603050405020304" charset="0"/>
              </a:rPr>
              <a:t>lower variance</a:t>
            </a:r>
            <a:r>
              <a:rPr sz="2800">
                <a:latin typeface="Times New Roman" panose="02020603050405020304" charset="0"/>
                <a:cs typeface="Times New Roman" panose="02020603050405020304" charset="0"/>
              </a:rPr>
              <a:t> than EPT, it can still</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be computationally expensive for</a:t>
            </a:r>
            <a:r>
              <a:rPr sz="2800">
                <a:solidFill>
                  <a:schemeClr val="accent4">
                    <a:lumMod val="75000"/>
                  </a:schemeClr>
                </a:solidFill>
                <a:latin typeface="Times New Roman" panose="02020603050405020304" charset="0"/>
                <a:cs typeface="Times New Roman" panose="02020603050405020304" charset="0"/>
              </a:rPr>
              <a:t> highly scattering materials</a:t>
            </a:r>
            <a:r>
              <a:rPr sz="2800">
                <a:latin typeface="Times New Roman" panose="02020603050405020304" charset="0"/>
                <a:cs typeface="Times New Roman" panose="02020603050405020304" charset="0"/>
              </a:rPr>
              <a:t> which</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require</a:t>
            </a:r>
            <a:r>
              <a:rPr sz="2800">
                <a:solidFill>
                  <a:srgbClr val="FF0000"/>
                </a:solidFill>
                <a:latin typeface="Times New Roman" panose="02020603050405020304" charset="0"/>
                <a:cs typeface="Times New Roman" panose="02020603050405020304" charset="0"/>
              </a:rPr>
              <a:t> long transport paths</a:t>
            </a:r>
            <a:r>
              <a:rPr sz="2800">
                <a:latin typeface="Times New Roman" panose="02020603050405020304" charset="0"/>
                <a:cs typeface="Times New Roman" panose="02020603050405020304" charset="0"/>
              </a:rPr>
              <a:t>. We therefore transition (see Figure 4) to</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a rendering technique based on</a:t>
            </a:r>
            <a:r>
              <a:rPr sz="2800">
                <a:solidFill>
                  <a:srgbClr val="7030A0"/>
                </a:solidFill>
                <a:latin typeface="Times New Roman" panose="02020603050405020304" charset="0"/>
                <a:cs typeface="Times New Roman" panose="02020603050405020304" charset="0"/>
              </a:rPr>
              <a:t> a fast diffusion approximation</a:t>
            </a:r>
            <a:r>
              <a:rPr sz="2800">
                <a:latin typeface="Times New Roman" panose="02020603050405020304" charset="0"/>
                <a:cs typeface="Times New Roman" panose="02020603050405020304" charset="0"/>
              </a:rPr>
              <a:t> to account for</a:t>
            </a:r>
            <a:r>
              <a:rPr sz="2800">
                <a:solidFill>
                  <a:srgbClr val="00B050"/>
                </a:solidFill>
                <a:latin typeface="Times New Roman" panose="02020603050405020304" charset="0"/>
                <a:cs typeface="Times New Roman" panose="02020603050405020304" charset="0"/>
              </a:rPr>
              <a:t> large-scale transport </a:t>
            </a:r>
            <a:r>
              <a:rPr sz="2800">
                <a:latin typeface="Times New Roman" panose="02020603050405020304" charset="0"/>
                <a:cs typeface="Times New Roman" panose="02020603050405020304" charset="0"/>
              </a:rPr>
              <a:t>due to</a:t>
            </a:r>
            <a:r>
              <a:rPr sz="2800">
                <a:solidFill>
                  <a:srgbClr val="00B050"/>
                </a:solidFill>
                <a:latin typeface="Times New Roman" panose="02020603050405020304" charset="0"/>
                <a:cs typeface="Times New Roman" panose="02020603050405020304" charset="0"/>
              </a:rPr>
              <a:t> high-order multiple scattering</a:t>
            </a:r>
            <a:r>
              <a:rPr sz="2800">
                <a:latin typeface="Times New Roman" panose="02020603050405020304" charset="0"/>
                <a:cs typeface="Times New Roman" panose="02020603050405020304" charset="0"/>
              </a:rPr>
              <a:t>. Diffusion allows us to effectively</a:t>
            </a:r>
            <a:r>
              <a:rPr sz="2800">
                <a:solidFill>
                  <a:srgbClr val="002060"/>
                </a:solidFill>
                <a:latin typeface="Times New Roman" panose="02020603050405020304" charset="0"/>
                <a:cs typeface="Times New Roman" panose="02020603050405020304" charset="0"/>
              </a:rPr>
              <a:t> short-circuit</a:t>
            </a:r>
            <a:r>
              <a:rPr sz="2800">
                <a:latin typeface="Times New Roman" panose="02020603050405020304" charset="0"/>
                <a:cs typeface="Times New Roman" panose="02020603050405020304" charset="0"/>
              </a:rPr>
              <a:t> the recursion of VPT and approximate long scattering paths directly.</a:t>
            </a:r>
            <a:endParaRPr sz="2800">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1"/>
          <a:stretch>
            <a:fillRect/>
          </a:stretch>
        </p:blipFill>
        <p:spPr>
          <a:xfrm>
            <a:off x="3605530" y="4577715"/>
            <a:ext cx="4349115" cy="2092960"/>
          </a:xfrm>
          <a:prstGeom prst="rect">
            <a:avLst/>
          </a:prstGeom>
        </p:spPr>
      </p:pic>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fontScale="90000"/>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Importance of Using a Hybrid Method</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997585" y="1833880"/>
            <a:ext cx="10673715" cy="3969385"/>
          </a:xfrm>
          <a:prstGeom prst="rect">
            <a:avLst/>
          </a:prstGeom>
          <a:noFill/>
        </p:spPr>
        <p:txBody>
          <a:bodyPr wrap="square" rtlCol="0">
            <a:spAutoFit/>
          </a:bodyPr>
          <a:p>
            <a:r>
              <a:rPr lang="en-CA" sz="2800">
                <a:latin typeface="Times New Roman" panose="02020603050405020304" charset="0"/>
                <a:cs typeface="Times New Roman" panose="02020603050405020304" charset="0"/>
              </a:rPr>
              <a:t>W</a:t>
            </a:r>
            <a:r>
              <a:rPr sz="2800">
                <a:latin typeface="Times New Roman" panose="02020603050405020304" charset="0"/>
                <a:cs typeface="Times New Roman" panose="02020603050405020304" charset="0"/>
              </a:rPr>
              <a:t>e wish to render granular materials at multiple scales, potentially</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in a single shot, using EPT alone would likely be prohibitively expensive, while the more approximate techniques would not faithfully reproduce fine surface details where individual grains are discernible</a:t>
            </a:r>
            <a:r>
              <a:rPr lang="en-CA" sz="2800">
                <a:latin typeface="Times New Roman" panose="02020603050405020304" charset="0"/>
                <a:cs typeface="Times New Roman" panose="02020603050405020304" charset="0"/>
              </a:rPr>
              <a:t>. </a:t>
            </a:r>
            <a:endParaRPr lang="en-CA" sz="2800">
              <a:latin typeface="Times New Roman" panose="02020603050405020304" charset="0"/>
              <a:cs typeface="Times New Roman" panose="02020603050405020304" charset="0"/>
            </a:endParaRPr>
          </a:p>
          <a:p>
            <a:endParaRPr lang="en-CA"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One of our core contributions is showing how to systematically combine these disparate methods and representations to ensure visual consistency between grains visible at vastly different scales both across the image or across time in an animation.</a:t>
            </a:r>
            <a:endParaRPr sz="28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899795" y="245745"/>
            <a:ext cx="10649585" cy="741680"/>
          </a:xfrm>
          <a:prstGeom prst="rect">
            <a:avLst/>
          </a:prstGeom>
          <a:noFill/>
          <a:ln>
            <a:noFill/>
          </a:ln>
        </p:spPr>
        <p:txBody>
          <a:bodyPr vert="horz" wrap="square" lIns="91440" tIns="45720" rIns="91440" bIns="45720" numCol="1" rtlCol="0" anchor="ctr" anchorCtr="0" compatLnSpc="1">
            <a:no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6 Precomputation and RTE Parameters</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1135380" y="1915795"/>
            <a:ext cx="10673715" cy="1383665"/>
          </a:xfrm>
          <a:prstGeom prst="rect">
            <a:avLst/>
          </a:prstGeom>
          <a:noFill/>
        </p:spPr>
        <p:txBody>
          <a:bodyPr wrap="square" rtlCol="0">
            <a:spAutoFit/>
          </a:bodyPr>
          <a:p>
            <a:r>
              <a:rPr sz="2800">
                <a:latin typeface="Times New Roman" panose="02020603050405020304" charset="0"/>
                <a:cs typeface="Times New Roman" panose="02020603050405020304" charset="0"/>
              </a:rPr>
              <a:t>Our goal in this section is to derive </a:t>
            </a:r>
            <a:r>
              <a:rPr sz="2800">
                <a:solidFill>
                  <a:srgbClr val="00B0F0"/>
                </a:solidFill>
                <a:latin typeface="Times New Roman" panose="02020603050405020304" charset="0"/>
                <a:cs typeface="Times New Roman" panose="02020603050405020304" charset="0"/>
              </a:rPr>
              <a:t>RTE parameters</a:t>
            </a:r>
            <a:r>
              <a:rPr sz="2800">
                <a:latin typeface="Times New Roman" panose="02020603050405020304" charset="0"/>
                <a:cs typeface="Times New Roman" panose="02020603050405020304" charset="0"/>
              </a:rPr>
              <a:t> (    </a:t>
            </a:r>
            <a:r>
              <a:rPr lang="en-CA"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   </a:t>
            </a:r>
            <a:r>
              <a:rPr lang="en-CA" sz="2800">
                <a:latin typeface="Times New Roman" panose="02020603050405020304" charset="0"/>
                <a:cs typeface="Times New Roman" panose="02020603050405020304" charset="0"/>
              </a:rPr>
              <a:t>,</a:t>
            </a:r>
            <a:r>
              <a:rPr sz="2800">
                <a:latin typeface="Times New Roman" panose="02020603050405020304" charset="0"/>
                <a:cs typeface="Times New Roman" panose="02020603050405020304" charset="0"/>
              </a:rPr>
              <a:t>   )</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for </a:t>
            </a:r>
            <a:r>
              <a:rPr sz="2800">
                <a:solidFill>
                  <a:srgbClr val="FFC000"/>
                </a:solidFill>
                <a:latin typeface="Times New Roman" panose="02020603050405020304" charset="0"/>
                <a:cs typeface="Times New Roman" panose="02020603050405020304" charset="0"/>
              </a:rPr>
              <a:t>a classical homogeneous medium</a:t>
            </a:r>
            <a:r>
              <a:rPr sz="2800">
                <a:latin typeface="Times New Roman" panose="02020603050405020304" charset="0"/>
                <a:cs typeface="Times New Roman" panose="02020603050405020304" charset="0"/>
              </a:rPr>
              <a:t> which match the </a:t>
            </a:r>
            <a:r>
              <a:rPr sz="2800">
                <a:solidFill>
                  <a:srgbClr val="00B050"/>
                </a:solidFill>
                <a:latin typeface="Times New Roman" panose="02020603050405020304" charset="0"/>
                <a:cs typeface="Times New Roman" panose="02020603050405020304" charset="0"/>
              </a:rPr>
              <a:t>statistical</a:t>
            </a:r>
            <a:endParaRPr sz="2800">
              <a:solidFill>
                <a:srgbClr val="00B050"/>
              </a:solidFill>
              <a:latin typeface="Times New Roman" panose="02020603050405020304" charset="0"/>
              <a:cs typeface="Times New Roman" panose="02020603050405020304" charset="0"/>
            </a:endParaRPr>
          </a:p>
          <a:p>
            <a:r>
              <a:rPr sz="2800">
                <a:solidFill>
                  <a:srgbClr val="00B050"/>
                </a:solidFill>
                <a:latin typeface="Times New Roman" panose="02020603050405020304" charset="0"/>
                <a:cs typeface="Times New Roman" panose="02020603050405020304" charset="0"/>
              </a:rPr>
              <a:t>scattering behavior </a:t>
            </a:r>
            <a:r>
              <a:rPr sz="2800">
                <a:latin typeface="Times New Roman" panose="02020603050405020304" charset="0"/>
                <a:cs typeface="Times New Roman" panose="02020603050405020304" charset="0"/>
              </a:rPr>
              <a:t>of the discrete granular material.</a:t>
            </a:r>
            <a:endParaRPr sz="2800">
              <a:latin typeface="Times New Roman" panose="02020603050405020304" charset="0"/>
              <a:cs typeface="Times New Roman" panose="02020603050405020304" charset="0"/>
            </a:endParaRPr>
          </a:p>
        </p:txBody>
      </p:sp>
      <p:pic>
        <p:nvPicPr>
          <p:cNvPr id="7" name="图片 6"/>
          <p:cNvPicPr>
            <a:picLocks noChangeAspect="1"/>
          </p:cNvPicPr>
          <p:nvPr/>
        </p:nvPicPr>
        <p:blipFill>
          <a:blip r:embed="rId1"/>
          <a:stretch>
            <a:fillRect/>
          </a:stretch>
        </p:blipFill>
        <p:spPr>
          <a:xfrm>
            <a:off x="2717165" y="3538855"/>
            <a:ext cx="5788025" cy="2785745"/>
          </a:xfrm>
          <a:prstGeom prst="rect">
            <a:avLst/>
          </a:prstGeom>
        </p:spPr>
      </p:pic>
      <p:graphicFrame>
        <p:nvGraphicFramePr>
          <p:cNvPr id="3" name="对象 2">
            <a:hlinkClick r:id="" action="ppaction://ole?verb="/>
          </p:cNvPr>
          <p:cNvGraphicFramePr>
            <a:graphicFrameLocks noChangeAspect="1"/>
          </p:cNvGraphicFramePr>
          <p:nvPr/>
        </p:nvGraphicFramePr>
        <p:xfrm>
          <a:off x="8768715" y="1915795"/>
          <a:ext cx="398145" cy="514350"/>
        </p:xfrm>
        <a:graphic>
          <a:graphicData uri="http://schemas.openxmlformats.org/presentationml/2006/ole">
            <mc:AlternateContent xmlns:mc="http://schemas.openxmlformats.org/markup-compatibility/2006">
              <mc:Choice xmlns:v="urn:schemas-microsoft-com:vml" Requires="v">
                <p:oleObj spid="_x0000_s1025" name="" r:id="rId2" imgW="177165" imgH="228600" progId="Equation.KSEE3">
                  <p:embed/>
                </p:oleObj>
              </mc:Choice>
              <mc:Fallback>
                <p:oleObj name="" r:id="rId2" imgW="177165" imgH="228600" progId="Equation.KSEE3">
                  <p:embed/>
                  <p:pic>
                    <p:nvPicPr>
                      <p:cNvPr id="0" name="图片 1024"/>
                      <p:cNvPicPr/>
                      <p:nvPr/>
                    </p:nvPicPr>
                    <p:blipFill>
                      <a:blip r:embed="rId3"/>
                      <a:stretch>
                        <a:fillRect/>
                      </a:stretch>
                    </p:blipFill>
                    <p:spPr>
                      <a:xfrm>
                        <a:off x="8768715" y="1915795"/>
                        <a:ext cx="398145" cy="51435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9241155" y="1960880"/>
          <a:ext cx="377190" cy="452755"/>
        </p:xfrm>
        <a:graphic>
          <a:graphicData uri="http://schemas.openxmlformats.org/presentationml/2006/ole">
            <mc:AlternateContent xmlns:mc="http://schemas.openxmlformats.org/markup-compatibility/2006">
              <mc:Choice xmlns:v="urn:schemas-microsoft-com:vml" Requires="v">
                <p:oleObj spid="_x0000_s1026" name="" r:id="rId4" imgW="190500" imgH="228600" progId="Equation.KSEE3">
                  <p:embed/>
                </p:oleObj>
              </mc:Choice>
              <mc:Fallback>
                <p:oleObj name="" r:id="rId4" imgW="190500" imgH="228600" progId="Equation.KSEE3">
                  <p:embed/>
                  <p:pic>
                    <p:nvPicPr>
                      <p:cNvPr id="0" name="图片 1025"/>
                      <p:cNvPicPr/>
                      <p:nvPr/>
                    </p:nvPicPr>
                    <p:blipFill>
                      <a:blip r:embed="rId5"/>
                      <a:stretch>
                        <a:fillRect/>
                      </a:stretch>
                    </p:blipFill>
                    <p:spPr>
                      <a:xfrm>
                        <a:off x="9241155" y="1960880"/>
                        <a:ext cx="377190" cy="45275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9730740" y="1915795"/>
          <a:ext cx="324485" cy="519430"/>
        </p:xfrm>
        <a:graphic>
          <a:graphicData uri="http://schemas.openxmlformats.org/presentationml/2006/ole">
            <mc:AlternateContent xmlns:mc="http://schemas.openxmlformats.org/markup-compatibility/2006">
              <mc:Choice xmlns:v="urn:schemas-microsoft-com:vml" Requires="v">
                <p:oleObj spid="_x0000_s1028" name="" r:id="rId6" imgW="127000" imgH="203200" progId="Equation.KSEE3">
                  <p:embed/>
                </p:oleObj>
              </mc:Choice>
              <mc:Fallback>
                <p:oleObj name="" r:id="rId6" imgW="127000" imgH="203200" progId="Equation.KSEE3">
                  <p:embed/>
                  <p:pic>
                    <p:nvPicPr>
                      <p:cNvPr id="0" name="图片 1027"/>
                      <p:cNvPicPr/>
                      <p:nvPr/>
                    </p:nvPicPr>
                    <p:blipFill>
                      <a:blip r:embed="rId7"/>
                      <a:stretch>
                        <a:fillRect/>
                      </a:stretch>
                    </p:blipFill>
                    <p:spPr>
                      <a:xfrm>
                        <a:off x="9730740" y="1915795"/>
                        <a:ext cx="324485" cy="519430"/>
                      </a:xfrm>
                      <a:prstGeom prst="rect">
                        <a:avLst/>
                      </a:prstGeom>
                    </p:spPr>
                  </p:pic>
                </p:oleObj>
              </mc:Fallback>
            </mc:AlternateContent>
          </a:graphicData>
        </a:graphic>
      </p:graphicFrame>
      <p:sp>
        <p:nvSpPr>
          <p:cNvPr id="5" name="灯片编号占位符 4"/>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8"/>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560195" y="245745"/>
            <a:ext cx="9798050" cy="741680"/>
          </a:xfrm>
          <a:prstGeom prst="rect">
            <a:avLst/>
          </a:prstGeom>
          <a:noFill/>
          <a:ln>
            <a:noFill/>
          </a:ln>
        </p:spPr>
        <p:txBody>
          <a:bodyPr vert="horz" wrap="square" lIns="91440" tIns="45720" rIns="91440" bIns="45720" numCol="1" rtlCol="0" anchor="ctr" anchorCtr="0" compatLnSpc="1">
            <a:no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6.1 The Teleportation Transport Model</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1122680" y="2145030"/>
            <a:ext cx="10673715" cy="3538220"/>
          </a:xfrm>
          <a:prstGeom prst="rect">
            <a:avLst/>
          </a:prstGeom>
          <a:noFill/>
        </p:spPr>
        <p:txBody>
          <a:bodyPr wrap="square" rtlCol="0">
            <a:spAutoFit/>
          </a:bodyPr>
          <a:p>
            <a:r>
              <a:rPr sz="2800">
                <a:latin typeface="Times New Roman" panose="02020603050405020304" charset="0"/>
                <a:cs typeface="Times New Roman" panose="02020603050405020304" charset="0"/>
              </a:rPr>
              <a:t>With this analogy in mind, our </a:t>
            </a:r>
            <a:r>
              <a:rPr sz="2800">
                <a:solidFill>
                  <a:schemeClr val="accent2"/>
                </a:solidFill>
                <a:latin typeface="Times New Roman" panose="02020603050405020304" charset="0"/>
                <a:cs typeface="Times New Roman" panose="02020603050405020304" charset="0"/>
              </a:rPr>
              <a:t>TT model</a:t>
            </a:r>
            <a:r>
              <a:rPr sz="2800">
                <a:latin typeface="Times New Roman" panose="02020603050405020304" charset="0"/>
                <a:cs typeface="Times New Roman" panose="02020603050405020304" charset="0"/>
              </a:rPr>
              <a:t> consists of </a:t>
            </a:r>
            <a:r>
              <a:rPr sz="2800" b="1">
                <a:latin typeface="Times New Roman" panose="02020603050405020304" charset="0"/>
                <a:cs typeface="Times New Roman" panose="02020603050405020304" charset="0"/>
              </a:rPr>
              <a:t>two core steps</a:t>
            </a:r>
            <a:endParaRPr sz="2800" b="1">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which occur in alternation. </a:t>
            </a:r>
            <a:endParaRPr sz="2800">
              <a:latin typeface="Times New Roman" panose="02020603050405020304" charset="0"/>
              <a:cs typeface="Times New Roman" panose="02020603050405020304" charset="0"/>
            </a:endParaRPr>
          </a:p>
          <a:p>
            <a:r>
              <a:rPr sz="2800">
                <a:solidFill>
                  <a:srgbClr val="FF0000"/>
                </a:solidFill>
                <a:latin typeface="Times New Roman" panose="02020603050405020304" charset="0"/>
                <a:cs typeface="Times New Roman" panose="02020603050405020304" charset="0"/>
              </a:rPr>
              <a:t>The first step</a:t>
            </a:r>
            <a:r>
              <a:rPr sz="2800">
                <a:latin typeface="Times New Roman" panose="02020603050405020304" charset="0"/>
                <a:cs typeface="Times New Roman" panose="02020603050405020304" charset="0"/>
              </a:rPr>
              <a:t> considers </a:t>
            </a:r>
            <a:r>
              <a:rPr sz="2800" i="1">
                <a:solidFill>
                  <a:srgbClr val="0070C0"/>
                </a:solidFill>
                <a:latin typeface="Times New Roman" panose="02020603050405020304" charset="0"/>
                <a:cs typeface="Times New Roman" panose="02020603050405020304" charset="0"/>
              </a:rPr>
              <a:t>inter-grain transport</a:t>
            </a:r>
            <a:r>
              <a:rPr sz="2800">
                <a:solidFill>
                  <a:srgbClr val="0070C0"/>
                </a:solidFill>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by randomly deciding how far along a ray to move before the next interaction with a grain bounding sphere occurs.</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Upon hitting a bounding sphere, </a:t>
            </a:r>
            <a:r>
              <a:rPr sz="2800">
                <a:solidFill>
                  <a:srgbClr val="FF0000"/>
                </a:solidFill>
                <a:latin typeface="Times New Roman" panose="02020603050405020304" charset="0"/>
                <a:cs typeface="Times New Roman" panose="02020603050405020304" charset="0"/>
              </a:rPr>
              <a:t>the second step</a:t>
            </a:r>
            <a:r>
              <a:rPr sz="2800">
                <a:latin typeface="Times New Roman" panose="02020603050405020304" charset="0"/>
                <a:cs typeface="Times New Roman" panose="02020603050405020304" charset="0"/>
              </a:rPr>
              <a:t> considers </a:t>
            </a:r>
            <a:r>
              <a:rPr sz="2800" i="1">
                <a:solidFill>
                  <a:srgbClr val="0070C0"/>
                </a:solidFill>
                <a:latin typeface="Times New Roman" panose="02020603050405020304" charset="0"/>
                <a:cs typeface="Times New Roman" panose="02020603050405020304" charset="0"/>
              </a:rPr>
              <a:t>intra-grain</a:t>
            </a:r>
            <a:endParaRPr sz="2800" i="1">
              <a:solidFill>
                <a:srgbClr val="0070C0"/>
              </a:solidFill>
              <a:latin typeface="Times New Roman" panose="02020603050405020304" charset="0"/>
              <a:cs typeface="Times New Roman" panose="02020603050405020304" charset="0"/>
            </a:endParaRPr>
          </a:p>
          <a:p>
            <a:r>
              <a:rPr sz="2800" i="1">
                <a:solidFill>
                  <a:srgbClr val="0070C0"/>
                </a:solidFill>
                <a:latin typeface="Times New Roman" panose="02020603050405020304" charset="0"/>
                <a:cs typeface="Times New Roman" panose="02020603050405020304" charset="0"/>
              </a:rPr>
              <a:t>transport</a:t>
            </a:r>
            <a:r>
              <a:rPr sz="2800">
                <a:latin typeface="Times New Roman" panose="02020603050405020304" charset="0"/>
                <a:cs typeface="Times New Roman" panose="02020603050405020304" charset="0"/>
              </a:rPr>
              <a:t> by scattering and “teleporting” the ray directly to a point</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where it exits the sphere.</a:t>
            </a:r>
            <a:endParaRPr sz="28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6.1.1 Inter-grain transport</a:t>
            </a:r>
            <a:endParaRPr lang="en-CA" sz="4400" b="1" dirty="0">
              <a:solidFill>
                <a:schemeClr val="bg1"/>
              </a:solidFill>
              <a:latin typeface="Times New Roman" panose="02020603050405020304" charset="0"/>
              <a:cs typeface="Times New Roman" panose="02020603050405020304" charset="0"/>
            </a:endParaRPr>
          </a:p>
        </p:txBody>
      </p:sp>
      <p:sp>
        <p:nvSpPr>
          <p:cNvPr id="2" name="文本框 1"/>
          <p:cNvSpPr txBox="1"/>
          <p:nvPr/>
        </p:nvSpPr>
        <p:spPr>
          <a:xfrm>
            <a:off x="892810" y="4521835"/>
            <a:ext cx="10923905" cy="953135"/>
          </a:xfrm>
          <a:prstGeom prst="rect">
            <a:avLst/>
          </a:prstGeom>
          <a:noFill/>
        </p:spPr>
        <p:txBody>
          <a:bodyPr wrap="square" rtlCol="0">
            <a:spAutoFit/>
          </a:bodyPr>
          <a:p>
            <a:r>
              <a:rPr sz="2800">
                <a:latin typeface="Times New Roman" panose="02020603050405020304" charset="0"/>
                <a:cs typeface="Times New Roman" panose="02020603050405020304" charset="0"/>
              </a:rPr>
              <a:t>where </a:t>
            </a:r>
            <a:r>
              <a:rPr sz="2800">
                <a:solidFill>
                  <a:srgbClr val="FF0000"/>
                </a:solidFill>
                <a:latin typeface="Times New Roman" panose="02020603050405020304" charset="0"/>
                <a:cs typeface="Times New Roman" panose="02020603050405020304" charset="0"/>
              </a:rPr>
              <a:t>R is the radius of the spheres</a:t>
            </a:r>
            <a:r>
              <a:rPr sz="2800">
                <a:latin typeface="Times New Roman" panose="02020603050405020304" charset="0"/>
                <a:cs typeface="Times New Roman" panose="02020603050405020304" charset="0"/>
              </a:rPr>
              <a:t>, </a:t>
            </a:r>
            <a:r>
              <a:rPr sz="2800">
                <a:solidFill>
                  <a:srgbClr val="00B0F0"/>
                </a:solidFill>
                <a:latin typeface="Times New Roman" panose="02020603050405020304" charset="0"/>
                <a:cs typeface="Times New Roman" panose="02020603050405020304" charset="0"/>
              </a:rPr>
              <a:t>f is the sphere packing rate</a:t>
            </a:r>
            <a:r>
              <a:rPr sz="2800">
                <a:latin typeface="Times New Roman" panose="02020603050405020304" charset="0"/>
                <a:cs typeface="Times New Roman" panose="02020603050405020304" charset="0"/>
              </a:rPr>
              <a:t>,</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and     </a:t>
            </a:r>
            <a:r>
              <a:rPr lang="en-CA" sz="2800">
                <a:latin typeface="Times New Roman" panose="02020603050405020304" charset="0"/>
                <a:cs typeface="Times New Roman" panose="02020603050405020304" charset="0"/>
              </a:rPr>
              <a:t>= 1/ </a:t>
            </a:r>
            <a:r>
              <a:rPr sz="2800">
                <a:latin typeface="Times New Roman" panose="02020603050405020304" charset="0"/>
                <a:cs typeface="Times New Roman" panose="02020603050405020304" charset="0"/>
              </a:rPr>
              <a:t>    is the </a:t>
            </a:r>
            <a:r>
              <a:rPr sz="2800">
                <a:solidFill>
                  <a:srgbClr val="00B050"/>
                </a:solidFill>
                <a:latin typeface="Times New Roman" panose="02020603050405020304" charset="0"/>
                <a:cs typeface="Times New Roman" panose="02020603050405020304" charset="0"/>
              </a:rPr>
              <a:t>average distance </a:t>
            </a:r>
            <a:r>
              <a:rPr sz="2800">
                <a:latin typeface="Times New Roman" panose="02020603050405020304" charset="0"/>
                <a:cs typeface="Times New Roman" panose="02020603050405020304" charset="0"/>
              </a:rPr>
              <a:t>between </a:t>
            </a:r>
            <a:r>
              <a:rPr sz="2800">
                <a:solidFill>
                  <a:schemeClr val="accent4">
                    <a:lumMod val="50000"/>
                  </a:schemeClr>
                </a:solidFill>
                <a:latin typeface="Times New Roman" panose="02020603050405020304" charset="0"/>
                <a:cs typeface="Times New Roman" panose="02020603050405020304" charset="0"/>
              </a:rPr>
              <a:t>bounding sphere interactions</a:t>
            </a:r>
            <a:r>
              <a:rPr sz="2800">
                <a:solidFill>
                  <a:srgbClr val="002060"/>
                </a:solidFill>
                <a:latin typeface="Times New Roman" panose="02020603050405020304" charset="0"/>
                <a:cs typeface="Times New Roman" panose="02020603050405020304" charset="0"/>
              </a:rPr>
              <a:t>.</a:t>
            </a:r>
            <a:endParaRPr sz="2800">
              <a:solidFill>
                <a:srgbClr val="002060"/>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1"/>
          <a:stretch>
            <a:fillRect/>
          </a:stretch>
        </p:blipFill>
        <p:spPr>
          <a:xfrm>
            <a:off x="1905000" y="3388360"/>
            <a:ext cx="7374890" cy="918845"/>
          </a:xfrm>
          <a:prstGeom prst="rect">
            <a:avLst/>
          </a:prstGeom>
        </p:spPr>
      </p:pic>
      <p:sp>
        <p:nvSpPr>
          <p:cNvPr id="4" name="文本框 3"/>
          <p:cNvSpPr txBox="1"/>
          <p:nvPr/>
        </p:nvSpPr>
        <p:spPr>
          <a:xfrm>
            <a:off x="892810" y="1503680"/>
            <a:ext cx="10923905" cy="1814830"/>
          </a:xfrm>
          <a:prstGeom prst="rect">
            <a:avLst/>
          </a:prstGeom>
          <a:noFill/>
        </p:spPr>
        <p:txBody>
          <a:bodyPr wrap="square" rtlCol="0">
            <a:spAutoFit/>
          </a:bodyPr>
          <a:p>
            <a:r>
              <a:rPr sz="2800">
                <a:latin typeface="Times New Roman" panose="02020603050405020304" charset="0"/>
                <a:cs typeface="Times New Roman" panose="02020603050405020304" charset="0"/>
              </a:rPr>
              <a:t>Dixmier derived a simple model for free-flight distances in sphere packings, known in that context as </a:t>
            </a:r>
            <a:r>
              <a:rPr sz="2800">
                <a:solidFill>
                  <a:schemeClr val="accent2"/>
                </a:solidFill>
                <a:latin typeface="Times New Roman" panose="02020603050405020304" charset="0"/>
                <a:cs typeface="Times New Roman" panose="02020603050405020304" charset="0"/>
              </a:rPr>
              <a:t>outer chordlength distributions</a:t>
            </a:r>
            <a:r>
              <a:rPr sz="2800">
                <a:latin typeface="Times New Roman" panose="02020603050405020304" charset="0"/>
                <a:cs typeface="Times New Roman" panose="02020603050405020304" charset="0"/>
              </a:rPr>
              <a:t>. He showed that these outer chord-lengths can be modeled by </a:t>
            </a:r>
            <a:r>
              <a:rPr sz="2800">
                <a:solidFill>
                  <a:srgbClr val="0070C0"/>
                </a:solidFill>
                <a:latin typeface="Times New Roman" panose="02020603050405020304" charset="0"/>
                <a:cs typeface="Times New Roman" panose="02020603050405020304" charset="0"/>
              </a:rPr>
              <a:t>an exponential distribution</a:t>
            </a:r>
            <a:endParaRPr sz="2800">
              <a:solidFill>
                <a:srgbClr val="0070C0"/>
              </a:solidFill>
              <a:latin typeface="Times New Roman" panose="02020603050405020304" charset="0"/>
              <a:cs typeface="Times New Roman" panose="02020603050405020304" charset="0"/>
            </a:endParaRPr>
          </a:p>
        </p:txBody>
      </p:sp>
      <p:graphicFrame>
        <p:nvGraphicFramePr>
          <p:cNvPr id="5" name="对象 4">
            <a:hlinkClick r:id="" action="ppaction://ole?verb="/>
          </p:cNvPr>
          <p:cNvGraphicFramePr>
            <a:graphicFrameLocks noChangeAspect="1"/>
          </p:cNvGraphicFramePr>
          <p:nvPr/>
        </p:nvGraphicFramePr>
        <p:xfrm>
          <a:off x="1577975" y="4998085"/>
          <a:ext cx="327025" cy="393065"/>
        </p:xfrm>
        <a:graphic>
          <a:graphicData uri="http://schemas.openxmlformats.org/presentationml/2006/ole">
            <mc:AlternateContent xmlns:mc="http://schemas.openxmlformats.org/markup-compatibility/2006">
              <mc:Choice xmlns:v="urn:schemas-microsoft-com:vml" Requires="v">
                <p:oleObj spid="_x0000_s2049" name="" r:id="rId2" imgW="190500" imgH="228600" progId="Equation.KSEE3">
                  <p:embed/>
                </p:oleObj>
              </mc:Choice>
              <mc:Fallback>
                <p:oleObj name="" r:id="rId2" imgW="190500" imgH="228600" progId="Equation.KSEE3">
                  <p:embed/>
                  <p:pic>
                    <p:nvPicPr>
                      <p:cNvPr id="0" name="图片 2048"/>
                      <p:cNvPicPr/>
                      <p:nvPr/>
                    </p:nvPicPr>
                    <p:blipFill>
                      <a:blip r:embed="rId3"/>
                      <a:stretch>
                        <a:fillRect/>
                      </a:stretch>
                    </p:blipFill>
                    <p:spPr>
                      <a:xfrm>
                        <a:off x="1577975" y="4998085"/>
                        <a:ext cx="327025" cy="39306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548890" y="4998085"/>
          <a:ext cx="327025" cy="393065"/>
        </p:xfrm>
        <a:graphic>
          <a:graphicData uri="http://schemas.openxmlformats.org/presentationml/2006/ole">
            <mc:AlternateContent xmlns:mc="http://schemas.openxmlformats.org/markup-compatibility/2006">
              <mc:Choice xmlns:v="urn:schemas-microsoft-com:vml" Requires="v">
                <p:oleObj spid="_x0000_s7" name="" r:id="rId4" imgW="190500" imgH="228600" progId="Equation.KSEE3">
                  <p:embed/>
                </p:oleObj>
              </mc:Choice>
              <mc:Fallback>
                <p:oleObj name="" r:id="rId4" imgW="190500" imgH="228600" progId="Equation.KSEE3">
                  <p:embed/>
                  <p:pic>
                    <p:nvPicPr>
                      <p:cNvPr id="0" name="图片 2048"/>
                      <p:cNvPicPr/>
                      <p:nvPr/>
                    </p:nvPicPr>
                    <p:blipFill>
                      <a:blip r:embed="rId3"/>
                      <a:stretch>
                        <a:fillRect/>
                      </a:stretch>
                    </p:blipFill>
                    <p:spPr>
                      <a:xfrm>
                        <a:off x="2548890" y="4998085"/>
                        <a:ext cx="327025" cy="393065"/>
                      </a:xfrm>
                      <a:prstGeom prst="rect">
                        <a:avLst/>
                      </a:prstGeom>
                    </p:spPr>
                  </p:pic>
                </p:oleObj>
              </mc:Fallback>
            </mc:AlternateContent>
          </a:graphicData>
        </a:graphic>
      </p:graphicFrame>
      <p:sp>
        <p:nvSpPr>
          <p:cNvPr id="9" name="灯片编号占位符 8"/>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6.1.2 Intra-grain transport</a:t>
            </a:r>
            <a:endParaRPr lang="en-CA" sz="4400" b="1" dirty="0">
              <a:solidFill>
                <a:schemeClr val="bg1"/>
              </a:solidFill>
              <a:latin typeface="Times New Roman" panose="02020603050405020304" charset="0"/>
              <a:cs typeface="Times New Roman" panose="02020603050405020304" charset="0"/>
            </a:endParaRPr>
          </a:p>
        </p:txBody>
      </p:sp>
      <p:sp>
        <p:nvSpPr>
          <p:cNvPr id="4" name="文本框 3"/>
          <p:cNvSpPr txBox="1"/>
          <p:nvPr/>
        </p:nvSpPr>
        <p:spPr>
          <a:xfrm>
            <a:off x="5101590" y="2067560"/>
            <a:ext cx="6598920" cy="3538220"/>
          </a:xfrm>
          <a:prstGeom prst="rect">
            <a:avLst/>
          </a:prstGeom>
          <a:noFill/>
        </p:spPr>
        <p:txBody>
          <a:bodyPr wrap="square" rtlCol="0">
            <a:spAutoFit/>
          </a:bodyPr>
          <a:p>
            <a:r>
              <a:rPr sz="2800">
                <a:latin typeface="Times New Roman" panose="02020603050405020304" charset="0"/>
                <a:cs typeface="Times New Roman" panose="02020603050405020304" charset="0"/>
              </a:rPr>
              <a:t>The points and directions upon entering (x</a:t>
            </a:r>
            <a:r>
              <a:rPr sz="2800" baseline="-25000">
                <a:latin typeface="Times New Roman" panose="02020603050405020304" charset="0"/>
                <a:cs typeface="Times New Roman" panose="02020603050405020304" charset="0"/>
              </a:rPr>
              <a:t>i</a:t>
            </a:r>
            <a:r>
              <a:rPr lang="en-CA" sz="2800">
                <a:latin typeface="Times New Roman" panose="02020603050405020304" charset="0"/>
                <a:cs typeface="Times New Roman" panose="02020603050405020304" charset="0"/>
              </a:rPr>
              <a:t>,</a:t>
            </a:r>
            <a:r>
              <a:rPr sz="2800">
                <a:latin typeface="Times New Roman" panose="02020603050405020304" charset="0"/>
                <a:cs typeface="Times New Roman" panose="02020603050405020304" charset="0"/>
              </a:rPr>
              <a:t>   ) and exiting (x</a:t>
            </a:r>
            <a:r>
              <a:rPr sz="2800" baseline="-25000">
                <a:latin typeface="Times New Roman" panose="02020603050405020304" charset="0"/>
                <a:cs typeface="Times New Roman" panose="02020603050405020304" charset="0"/>
              </a:rPr>
              <a:t>o</a:t>
            </a:r>
            <a:r>
              <a:rPr lang="en-CA"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rPr>
              <a:t>) the bounding sphere characterize the scattering function S(</a:t>
            </a:r>
            <a:r>
              <a:rPr sz="2800">
                <a:latin typeface="Times New Roman" panose="02020603050405020304" charset="0"/>
                <a:cs typeface="Times New Roman" panose="02020603050405020304" charset="0"/>
                <a:sym typeface="+mn-ea"/>
              </a:rPr>
              <a:t>x</a:t>
            </a:r>
            <a:r>
              <a:rPr sz="2800" baseline="-25000">
                <a:latin typeface="Times New Roman" panose="02020603050405020304" charset="0"/>
                <a:cs typeface="Times New Roman" panose="02020603050405020304" charset="0"/>
                <a:sym typeface="+mn-ea"/>
              </a:rPr>
              <a:t>i</a:t>
            </a:r>
            <a:r>
              <a:rPr lang="en-CA" sz="2800">
                <a:latin typeface="Times New Roman" panose="02020603050405020304" charset="0"/>
                <a:cs typeface="Times New Roman" panose="02020603050405020304" charset="0"/>
                <a:sym typeface="+mn-ea"/>
              </a:rPr>
              <a:t>,</a:t>
            </a:r>
            <a:r>
              <a:rPr sz="2800">
                <a:latin typeface="Times New Roman" panose="02020603050405020304" charset="0"/>
                <a:cs typeface="Times New Roman" panose="02020603050405020304" charset="0"/>
              </a:rPr>
              <a:t>        </a:t>
            </a:r>
            <a:r>
              <a:rPr sz="2800">
                <a:latin typeface="Times New Roman" panose="02020603050405020304" charset="0"/>
                <a:cs typeface="Times New Roman" panose="02020603050405020304" charset="0"/>
                <a:sym typeface="+mn-ea"/>
              </a:rPr>
              <a:t>x</a:t>
            </a:r>
            <a:r>
              <a:rPr sz="2800" baseline="-25000">
                <a:latin typeface="Times New Roman" panose="02020603050405020304" charset="0"/>
                <a:cs typeface="Times New Roman" panose="02020603050405020304" charset="0"/>
                <a:sym typeface="+mn-ea"/>
              </a:rPr>
              <a:t>o</a:t>
            </a:r>
            <a:r>
              <a:rPr lang="en-CA" sz="2800">
                <a:latin typeface="Times New Roman" panose="02020603050405020304" charset="0"/>
                <a:cs typeface="Times New Roman" panose="02020603050405020304" charset="0"/>
                <a:sym typeface="+mn-ea"/>
              </a:rPr>
              <a:t>,</a:t>
            </a:r>
            <a:r>
              <a:rPr sz="2800">
                <a:latin typeface="Times New Roman" panose="02020603050405020304" charset="0"/>
                <a:cs typeface="Times New Roman" panose="02020603050405020304" charset="0"/>
              </a:rPr>
              <a:t>    ) of the grain</a:t>
            </a:r>
            <a:r>
              <a:rPr lang="en-CA" sz="2800">
                <a:latin typeface="Times New Roman" panose="02020603050405020304" charset="0"/>
                <a:cs typeface="Times New Roman" panose="02020603050405020304" charset="0"/>
              </a:rPr>
              <a:t>. We call this function the </a:t>
            </a:r>
            <a:r>
              <a:rPr lang="en-CA" sz="2800" i="1">
                <a:latin typeface="Times New Roman" panose="02020603050405020304" charset="0"/>
                <a:cs typeface="Times New Roman" panose="02020603050405020304" charset="0"/>
              </a:rPr>
              <a:t>teleportation scattering distribution function</a:t>
            </a:r>
            <a:r>
              <a:rPr lang="en-CA" sz="2800">
                <a:latin typeface="Times New Roman" panose="02020603050405020304" charset="0"/>
                <a:cs typeface="Times New Roman" panose="02020603050405020304" charset="0"/>
              </a:rPr>
              <a:t> (TSDF), because it models scattering on a single grain by “teleporting” a photon from x</a:t>
            </a:r>
            <a:r>
              <a:rPr lang="en-CA" sz="2800" baseline="-25000">
                <a:latin typeface="Times New Roman" panose="02020603050405020304" charset="0"/>
                <a:cs typeface="Times New Roman" panose="02020603050405020304" charset="0"/>
              </a:rPr>
              <a:t>i</a:t>
            </a:r>
            <a:r>
              <a:rPr lang="en-CA" sz="2800">
                <a:latin typeface="Times New Roman" panose="02020603050405020304" charset="0"/>
                <a:cs typeface="Times New Roman" panose="02020603050405020304" charset="0"/>
              </a:rPr>
              <a:t> to x</a:t>
            </a:r>
            <a:r>
              <a:rPr lang="en-CA" sz="2800" baseline="-25000">
                <a:latin typeface="Times New Roman" panose="02020603050405020304" charset="0"/>
                <a:cs typeface="Times New Roman" panose="02020603050405020304" charset="0"/>
              </a:rPr>
              <a:t>o</a:t>
            </a:r>
            <a:endParaRPr lang="en-CA" sz="2800" baseline="-250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stretch>
            <a:fillRect/>
          </a:stretch>
        </p:blipFill>
        <p:spPr>
          <a:xfrm>
            <a:off x="894715" y="2371090"/>
            <a:ext cx="3415030" cy="2985135"/>
          </a:xfrm>
          <a:prstGeom prst="rect">
            <a:avLst/>
          </a:prstGeom>
        </p:spPr>
      </p:pic>
      <p:graphicFrame>
        <p:nvGraphicFramePr>
          <p:cNvPr id="3" name="对象 2">
            <a:hlinkClick r:id="" action="ppaction://ole?verb="/>
          </p:cNvPr>
          <p:cNvGraphicFramePr>
            <a:graphicFrameLocks noChangeAspect="1"/>
          </p:cNvGraphicFramePr>
          <p:nvPr/>
        </p:nvGraphicFramePr>
        <p:xfrm>
          <a:off x="5616575" y="2563495"/>
          <a:ext cx="363220" cy="468630"/>
        </p:xfrm>
        <a:graphic>
          <a:graphicData uri="http://schemas.openxmlformats.org/presentationml/2006/ole">
            <mc:AlternateContent xmlns:mc="http://schemas.openxmlformats.org/markup-compatibility/2006">
              <mc:Choice xmlns:v="urn:schemas-microsoft-com:vml" Requires="v">
                <p:oleObj spid="_x0000_s3073" name="" r:id="rId2" imgW="177165" imgH="228600" progId="Equation.KSEE3">
                  <p:embed/>
                </p:oleObj>
              </mc:Choice>
              <mc:Fallback>
                <p:oleObj name="" r:id="rId2" imgW="177165" imgH="228600" progId="Equation.KSEE3">
                  <p:embed/>
                  <p:pic>
                    <p:nvPicPr>
                      <p:cNvPr id="0" name="图片 3072"/>
                      <p:cNvPicPr/>
                      <p:nvPr/>
                    </p:nvPicPr>
                    <p:blipFill>
                      <a:blip r:embed="rId3"/>
                      <a:stretch>
                        <a:fillRect/>
                      </a:stretch>
                    </p:blipFill>
                    <p:spPr>
                      <a:xfrm>
                        <a:off x="5616575" y="2563495"/>
                        <a:ext cx="363220" cy="46863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8327390" y="2571750"/>
          <a:ext cx="391160" cy="468630"/>
        </p:xfrm>
        <a:graphic>
          <a:graphicData uri="http://schemas.openxmlformats.org/presentationml/2006/ole">
            <mc:AlternateContent xmlns:mc="http://schemas.openxmlformats.org/markup-compatibility/2006">
              <mc:Choice xmlns:v="urn:schemas-microsoft-com:vml" Requires="v">
                <p:oleObj spid="_x0000_s6" name="" r:id="rId4" imgW="190500" imgH="228600" progId="Equation.KSEE3">
                  <p:embed/>
                </p:oleObj>
              </mc:Choice>
              <mc:Fallback>
                <p:oleObj name="" r:id="rId4" imgW="190500" imgH="228600" progId="Equation.KSEE3">
                  <p:embed/>
                  <p:pic>
                    <p:nvPicPr>
                      <p:cNvPr id="0" name="图片 3072"/>
                      <p:cNvPicPr/>
                      <p:nvPr/>
                    </p:nvPicPr>
                    <p:blipFill>
                      <a:blip r:embed="rId5"/>
                      <a:stretch>
                        <a:fillRect/>
                      </a:stretch>
                    </p:blipFill>
                    <p:spPr>
                      <a:xfrm>
                        <a:off x="8327390" y="2571750"/>
                        <a:ext cx="391160" cy="46863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5841365" y="3415665"/>
          <a:ext cx="363220" cy="468630"/>
        </p:xfrm>
        <a:graphic>
          <a:graphicData uri="http://schemas.openxmlformats.org/presentationml/2006/ole">
            <mc:AlternateContent xmlns:mc="http://schemas.openxmlformats.org/markup-compatibility/2006">
              <mc:Choice xmlns:v="urn:schemas-microsoft-com:vml" Requires="v">
                <p:oleObj spid="_x0000_s9" name="" r:id="rId6" imgW="177165" imgH="228600" progId="Equation.KSEE3">
                  <p:embed/>
                </p:oleObj>
              </mc:Choice>
              <mc:Fallback>
                <p:oleObj name="" r:id="rId6" imgW="177165" imgH="228600" progId="Equation.KSEE3">
                  <p:embed/>
                  <p:pic>
                    <p:nvPicPr>
                      <p:cNvPr id="0" name="图片 3072"/>
                      <p:cNvPicPr/>
                      <p:nvPr/>
                    </p:nvPicPr>
                    <p:blipFill>
                      <a:blip r:embed="rId3"/>
                      <a:stretch>
                        <a:fillRect/>
                      </a:stretch>
                    </p:blipFill>
                    <p:spPr>
                      <a:xfrm>
                        <a:off x="5841365" y="3415665"/>
                        <a:ext cx="363220" cy="468630"/>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6913245" y="3440430"/>
          <a:ext cx="391160" cy="468630"/>
        </p:xfrm>
        <a:graphic>
          <a:graphicData uri="http://schemas.openxmlformats.org/presentationml/2006/ole">
            <mc:AlternateContent xmlns:mc="http://schemas.openxmlformats.org/markup-compatibility/2006">
              <mc:Choice xmlns:v="urn:schemas-microsoft-com:vml" Requires="v">
                <p:oleObj spid="_x0000_s11" name="" r:id="rId7" imgW="190500" imgH="228600" progId="Equation.KSEE3">
                  <p:embed/>
                </p:oleObj>
              </mc:Choice>
              <mc:Fallback>
                <p:oleObj name="" r:id="rId7" imgW="190500" imgH="228600" progId="Equation.KSEE3">
                  <p:embed/>
                  <p:pic>
                    <p:nvPicPr>
                      <p:cNvPr id="0" name="图片 3072"/>
                      <p:cNvPicPr/>
                      <p:nvPr/>
                    </p:nvPicPr>
                    <p:blipFill>
                      <a:blip r:embed="rId8"/>
                      <a:stretch>
                        <a:fillRect/>
                      </a:stretch>
                    </p:blipFill>
                    <p:spPr>
                      <a:xfrm>
                        <a:off x="6913245" y="3440430"/>
                        <a:ext cx="391160" cy="468630"/>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6150610" y="3539490"/>
          <a:ext cx="368300" cy="269875"/>
        </p:xfrm>
        <a:graphic>
          <a:graphicData uri="http://schemas.openxmlformats.org/presentationml/2006/ole">
            <mc:AlternateContent xmlns:mc="http://schemas.openxmlformats.org/markup-compatibility/2006">
              <mc:Choice xmlns:v="urn:schemas-microsoft-com:vml" Requires="v">
                <p:oleObj spid="_x0000_s3074" name="" r:id="rId9" imgW="190500" imgH="139700" progId="Equation.KSEE3">
                  <p:embed/>
                </p:oleObj>
              </mc:Choice>
              <mc:Fallback>
                <p:oleObj name="" r:id="rId9" imgW="190500" imgH="139700" progId="Equation.KSEE3">
                  <p:embed/>
                  <p:pic>
                    <p:nvPicPr>
                      <p:cNvPr id="0" name="图片 3073"/>
                      <p:cNvPicPr/>
                      <p:nvPr/>
                    </p:nvPicPr>
                    <p:blipFill>
                      <a:blip r:embed="rId10"/>
                      <a:stretch>
                        <a:fillRect/>
                      </a:stretch>
                    </p:blipFill>
                    <p:spPr>
                      <a:xfrm>
                        <a:off x="6150610" y="3539490"/>
                        <a:ext cx="368300" cy="269875"/>
                      </a:xfrm>
                      <a:prstGeom prst="rect">
                        <a:avLst/>
                      </a:prstGeom>
                    </p:spPr>
                  </p:pic>
                </p:oleObj>
              </mc:Fallback>
            </mc:AlternateContent>
          </a:graphicData>
        </a:graphic>
      </p:graphicFrame>
      <p:sp>
        <p:nvSpPr>
          <p:cNvPr id="13" name="灯片编号占位符 1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890905" y="235585"/>
            <a:ext cx="1068832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6.2 Effective RTE and Diffusion Parameters</a:t>
            </a:r>
            <a:endParaRPr lang="en-CA" sz="4400" b="1" dirty="0">
              <a:solidFill>
                <a:schemeClr val="bg1"/>
              </a:solidFill>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2028190" y="2155825"/>
            <a:ext cx="8136255" cy="3255645"/>
          </a:xfrm>
          <a:prstGeom prst="rect">
            <a:avLst/>
          </a:prstGeom>
        </p:spPr>
      </p:pic>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890905" y="235585"/>
            <a:ext cx="1068832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6.2 Effective RTE and Diffusion Parameters</a:t>
            </a:r>
            <a:endParaRPr lang="en-CA" sz="4400" b="1" dirty="0">
              <a:solidFill>
                <a:schemeClr val="bg1"/>
              </a:solidFill>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stretch>
            <a:fillRect/>
          </a:stretch>
        </p:blipFill>
        <p:spPr>
          <a:xfrm>
            <a:off x="2039620" y="1692910"/>
            <a:ext cx="7277735" cy="4444365"/>
          </a:xfrm>
          <a:prstGeom prst="rect">
            <a:avLst/>
          </a:prstGeom>
        </p:spPr>
      </p:pic>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rtlCol="0" anchor="ctr">
            <a:normAutofit/>
          </a:bodyPr>
          <a:lstStyle/>
          <a:p>
            <a:r>
              <a:rPr lang="en-CA" sz="4400" b="1" dirty="0">
                <a:solidFill>
                  <a:schemeClr val="bg1"/>
                </a:solidFill>
                <a:latin typeface="Times New Roman" panose="02020603050405020304" charset="0"/>
                <a:cs typeface="Times New Roman" panose="02020603050405020304" charset="0"/>
              </a:rPr>
              <a:t>1 Introduction</a:t>
            </a:r>
            <a:endParaRPr lang="en-CA" sz="4400" b="1" dirty="0">
              <a:solidFill>
                <a:schemeClr val="bg1"/>
              </a:solidFill>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1"/>
          <a:stretch>
            <a:fillRect/>
          </a:stretch>
        </p:blipFill>
        <p:spPr>
          <a:xfrm>
            <a:off x="838200" y="2133600"/>
            <a:ext cx="10965180" cy="4069080"/>
          </a:xfrm>
          <a:prstGeom prst="rect">
            <a:avLst/>
          </a:prstGeom>
        </p:spPr>
      </p:pic>
      <p:sp>
        <p:nvSpPr>
          <p:cNvPr id="3" name="灯片编号占位符 2"/>
          <p:cNvSpPr>
            <a:spLocks noGrp="1"/>
          </p:cNvSpPr>
          <p:nvPr>
            <p:ph type="sldNum" sz="quarter" idx="12"/>
          </p:nvPr>
        </p:nvSpPr>
        <p:spPr/>
        <p:txBody>
          <a:bodyPr/>
          <a:p>
            <a:pPr>
              <a:defRPr/>
            </a:pPr>
            <a:fld id="{94FCAAE9-73E8-4740-AF45-9D93A414C1CF}" type="slidenum">
              <a:rPr lang="zh-CN" altLang="en-US"/>
            </a:fld>
            <a:endParaRPr lang="zh-CN" altLang="en-US"/>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732155" y="226060"/>
            <a:ext cx="1096772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latin typeface="Times New Roman" panose="02020603050405020304" charset="0"/>
                <a:cs typeface="Times New Roman" panose="02020603050405020304" charset="0"/>
                <a:sym typeface="+mn-ea"/>
              </a:rPr>
              <a:t>6.3 </a:t>
            </a:r>
            <a:r>
              <a:rPr lang="en-CA" sz="4400" b="1" dirty="0">
                <a:solidFill>
                  <a:schemeClr val="bg1"/>
                </a:solidFill>
                <a:latin typeface="Times New Roman" panose="02020603050405020304" charset="0"/>
                <a:cs typeface="Times New Roman" panose="02020603050405020304" charset="0"/>
              </a:rPr>
              <a:t>Switching between Rendering Techniques</a:t>
            </a:r>
            <a:endParaRPr lang="en-CA" sz="4400" b="1" dirty="0">
              <a:solidFill>
                <a:schemeClr val="bg1"/>
              </a:solidFill>
              <a:latin typeface="Times New Roman" panose="02020603050405020304" charset="0"/>
              <a:cs typeface="Times New Roman" panose="02020603050405020304" charset="0"/>
            </a:endParaRPr>
          </a:p>
        </p:txBody>
      </p:sp>
      <p:sp>
        <p:nvSpPr>
          <p:cNvPr id="4" name="文本框 3"/>
          <p:cNvSpPr txBox="1"/>
          <p:nvPr/>
        </p:nvSpPr>
        <p:spPr>
          <a:xfrm>
            <a:off x="638175" y="2521585"/>
            <a:ext cx="3375660" cy="2676525"/>
          </a:xfrm>
          <a:prstGeom prst="rect">
            <a:avLst/>
          </a:prstGeom>
          <a:noFill/>
        </p:spPr>
        <p:txBody>
          <a:bodyPr wrap="square" rtlCol="0">
            <a:spAutoFit/>
          </a:bodyPr>
          <a:p>
            <a:r>
              <a:rPr lang="en-CA" sz="2800">
                <a:latin typeface="Times New Roman" panose="02020603050405020304" charset="0"/>
                <a:cs typeface="Times New Roman" panose="02020603050405020304" charset="0"/>
              </a:rPr>
              <a:t>EPT --&gt; VPT</a:t>
            </a:r>
            <a:endParaRPr lang="en-CA" sz="2800">
              <a:latin typeface="Times New Roman" panose="02020603050405020304" charset="0"/>
              <a:cs typeface="Times New Roman" panose="02020603050405020304" charset="0"/>
            </a:endParaRPr>
          </a:p>
          <a:p>
            <a:endParaRPr lang="en-CA" sz="2800">
              <a:latin typeface="Times New Roman" panose="02020603050405020304" charset="0"/>
              <a:cs typeface="Times New Roman" panose="02020603050405020304" charset="0"/>
            </a:endParaRPr>
          </a:p>
          <a:p>
            <a:r>
              <a:rPr lang="en-CA" sz="2800">
                <a:latin typeface="Times New Roman" panose="02020603050405020304" charset="0"/>
                <a:cs typeface="Times New Roman" panose="02020603050405020304" charset="0"/>
              </a:rPr>
              <a:t>VPT --&gt; DA</a:t>
            </a:r>
            <a:endParaRPr lang="en-CA" sz="2800">
              <a:latin typeface="Times New Roman" panose="02020603050405020304" charset="0"/>
              <a:cs typeface="Times New Roman" panose="02020603050405020304" charset="0"/>
            </a:endParaRPr>
          </a:p>
          <a:p>
            <a:endParaRPr lang="en-CA" sz="2800">
              <a:latin typeface="Times New Roman" panose="02020603050405020304" charset="0"/>
              <a:cs typeface="Times New Roman" panose="02020603050405020304" charset="0"/>
            </a:endParaRPr>
          </a:p>
          <a:p>
            <a:r>
              <a:rPr lang="en-CA" sz="2800">
                <a:latin typeface="Times New Roman" panose="02020603050405020304" charset="0"/>
                <a:cs typeface="Times New Roman" panose="02020603050405020304" charset="0"/>
              </a:rPr>
              <a:t>High Order </a:t>
            </a:r>
            <a:endParaRPr lang="en-CA" sz="2800">
              <a:latin typeface="Times New Roman" panose="02020603050405020304" charset="0"/>
              <a:cs typeface="Times New Roman" panose="02020603050405020304" charset="0"/>
            </a:endParaRPr>
          </a:p>
          <a:p>
            <a:r>
              <a:rPr lang="en-CA" sz="2800">
                <a:latin typeface="Times New Roman" panose="02020603050405020304" charset="0"/>
                <a:cs typeface="Times New Roman" panose="02020603050405020304" charset="0"/>
              </a:rPr>
              <a:t>Acceptance Rate</a:t>
            </a:r>
            <a:endParaRPr lang="en-CA" sz="280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1"/>
          <a:stretch>
            <a:fillRect/>
          </a:stretch>
        </p:blipFill>
        <p:spPr>
          <a:xfrm>
            <a:off x="4013835" y="2130425"/>
            <a:ext cx="7515860" cy="3872865"/>
          </a:xfrm>
          <a:prstGeom prst="rect">
            <a:avLst/>
          </a:prstGeom>
        </p:spPr>
      </p:pic>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669415" y="25590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latin typeface="Times New Roman" panose="02020603050405020304" charset="0"/>
                <a:cs typeface="Times New Roman" panose="02020603050405020304" charset="0"/>
                <a:sym typeface="+mn-ea"/>
              </a:rPr>
              <a:t>7 </a:t>
            </a:r>
            <a:r>
              <a:rPr lang="en-CA" sz="4400" b="1" dirty="0">
                <a:solidFill>
                  <a:schemeClr val="bg1"/>
                </a:solidFill>
                <a:latin typeface="Times New Roman" panose="02020603050405020304" charset="0"/>
                <a:cs typeface="Times New Roman" panose="02020603050405020304" charset="0"/>
              </a:rPr>
              <a:t>Results</a:t>
            </a:r>
            <a:endParaRPr lang="en-CA" sz="4400" b="1" dirty="0">
              <a:solidFill>
                <a:schemeClr val="bg1"/>
              </a:solidFill>
              <a:latin typeface="Times New Roman" panose="02020603050405020304" charset="0"/>
              <a:cs typeface="Times New Roman" panose="02020603050405020304" charset="0"/>
            </a:endParaRPr>
          </a:p>
        </p:txBody>
      </p:sp>
      <p:sp>
        <p:nvSpPr>
          <p:cNvPr id="4" name="文本框 3"/>
          <p:cNvSpPr txBox="1"/>
          <p:nvPr/>
        </p:nvSpPr>
        <p:spPr>
          <a:xfrm>
            <a:off x="982980" y="1722755"/>
            <a:ext cx="10923905" cy="3969385"/>
          </a:xfrm>
          <a:prstGeom prst="rect">
            <a:avLst/>
          </a:prstGeom>
          <a:noFill/>
        </p:spPr>
        <p:txBody>
          <a:bodyPr wrap="square" rtlCol="0">
            <a:spAutoFit/>
          </a:bodyPr>
          <a:p>
            <a:r>
              <a:rPr sz="2800">
                <a:latin typeface="Times New Roman" panose="02020603050405020304" charset="0"/>
                <a:cs typeface="Times New Roman" panose="02020603050405020304" charset="0"/>
              </a:rPr>
              <a:t>We implemented our method in Mitsuba as a new Integrator for our rendering algorithms and a new Shape primitive for our granular volumes. We rendered all results on a homogeneous cluster with nodes containing </a:t>
            </a:r>
            <a:r>
              <a:rPr sz="2800">
                <a:solidFill>
                  <a:srgbClr val="FF0000"/>
                </a:solidFill>
                <a:latin typeface="Times New Roman" panose="02020603050405020304" charset="0"/>
                <a:cs typeface="Times New Roman" panose="02020603050405020304" charset="0"/>
              </a:rPr>
              <a:t>two 12-core Intel Xeon E5-2697v2 processors at 2.7 GHz with 64GB RAM</a:t>
            </a:r>
            <a:r>
              <a:rPr sz="2800">
                <a:latin typeface="Times New Roman" panose="02020603050405020304" charset="0"/>
                <a:cs typeface="Times New Roman" panose="02020603050405020304" charset="0"/>
              </a:rPr>
              <a:t> and report all render times in </a:t>
            </a:r>
            <a:r>
              <a:rPr sz="2800">
                <a:solidFill>
                  <a:srgbClr val="0070C0"/>
                </a:solidFill>
                <a:latin typeface="Times New Roman" panose="02020603050405020304" charset="0"/>
                <a:cs typeface="Times New Roman" panose="02020603050405020304" charset="0"/>
              </a:rPr>
              <a:t>core-hours</a:t>
            </a:r>
            <a:r>
              <a:rPr sz="2800">
                <a:latin typeface="Times New Roman" panose="02020603050405020304" charset="0"/>
                <a:cs typeface="Times New Roman" panose="02020603050405020304" charset="0"/>
              </a:rPr>
              <a:t>. For time related comparisons, we independently render many low sample count images across the machines and average the resulting floating-point images for the</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final result. In all results, RGB channels are rendered separately and</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then combined and tonemapped with an sRGB gamma curve.</a:t>
            </a:r>
            <a:endParaRPr sz="2800">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669415" y="25590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latin typeface="Times New Roman" panose="02020603050405020304" charset="0"/>
                <a:cs typeface="Times New Roman" panose="02020603050405020304" charset="0"/>
                <a:sym typeface="+mn-ea"/>
              </a:rPr>
              <a:t>7 </a:t>
            </a:r>
            <a:r>
              <a:rPr lang="en-CA" sz="4400" b="1" dirty="0">
                <a:solidFill>
                  <a:schemeClr val="bg1"/>
                </a:solidFill>
                <a:latin typeface="Times New Roman" panose="02020603050405020304" charset="0"/>
                <a:cs typeface="Times New Roman" panose="02020603050405020304" charset="0"/>
              </a:rPr>
              <a:t>Results</a:t>
            </a:r>
            <a:endParaRPr lang="en-CA" sz="4400" b="1" dirty="0">
              <a:solidFill>
                <a:schemeClr val="bg1"/>
              </a:solidFill>
              <a:latin typeface="Times New Roman" panose="02020603050405020304" charset="0"/>
              <a:cs typeface="Times New Roman" panose="02020603050405020304" charset="0"/>
            </a:endParaRPr>
          </a:p>
        </p:txBody>
      </p:sp>
      <p:sp>
        <p:nvSpPr>
          <p:cNvPr id="4" name="文本框 3"/>
          <p:cNvSpPr txBox="1"/>
          <p:nvPr/>
        </p:nvSpPr>
        <p:spPr>
          <a:xfrm>
            <a:off x="982980" y="1802765"/>
            <a:ext cx="10923905" cy="3538220"/>
          </a:xfrm>
          <a:prstGeom prst="rect">
            <a:avLst/>
          </a:prstGeom>
          <a:noFill/>
        </p:spPr>
        <p:txBody>
          <a:bodyPr wrap="square" rtlCol="0">
            <a:spAutoFit/>
          </a:bodyPr>
          <a:p>
            <a:r>
              <a:rPr sz="2800">
                <a:latin typeface="Times New Roman" panose="02020603050405020304" charset="0"/>
                <a:cs typeface="Times New Roman" panose="02020603050405020304" charset="0"/>
              </a:rPr>
              <a:t>For all our figures we estimate variance (in parentheses) by </a:t>
            </a:r>
            <a:r>
              <a:rPr sz="2800">
                <a:solidFill>
                  <a:srgbClr val="FF0000"/>
                </a:solidFill>
                <a:latin typeface="Times New Roman" panose="02020603050405020304" charset="0"/>
                <a:cs typeface="Times New Roman" panose="02020603050405020304" charset="0"/>
              </a:rPr>
              <a:t>dividing</a:t>
            </a:r>
            <a:endParaRPr sz="2800">
              <a:solidFill>
                <a:srgbClr val="FF0000"/>
              </a:solidFill>
              <a:latin typeface="Times New Roman" panose="02020603050405020304" charset="0"/>
              <a:cs typeface="Times New Roman" panose="02020603050405020304" charset="0"/>
            </a:endParaRPr>
          </a:p>
          <a:p>
            <a:r>
              <a:rPr sz="2800">
                <a:solidFill>
                  <a:srgbClr val="FF0000"/>
                </a:solidFill>
                <a:latin typeface="Times New Roman" panose="02020603050405020304" charset="0"/>
                <a:cs typeface="Times New Roman" panose="02020603050405020304" charset="0"/>
              </a:rPr>
              <a:t>the time to unit variance (ttuv)</a:t>
            </a:r>
            <a:r>
              <a:rPr sz="2800">
                <a:latin typeface="Times New Roman" panose="02020603050405020304" charset="0"/>
                <a:cs typeface="Times New Roman" panose="02020603050405020304" charset="0"/>
              </a:rPr>
              <a:t> by the</a:t>
            </a:r>
            <a:r>
              <a:rPr sz="2800">
                <a:solidFill>
                  <a:srgbClr val="0070C0"/>
                </a:solidFill>
                <a:latin typeface="Times New Roman" panose="02020603050405020304" charset="0"/>
                <a:cs typeface="Times New Roman" panose="02020603050405020304" charset="0"/>
              </a:rPr>
              <a:t> core hours</a:t>
            </a:r>
            <a:r>
              <a:rPr sz="2800">
                <a:latin typeface="Times New Roman" panose="02020603050405020304" charset="0"/>
                <a:cs typeface="Times New Roman" panose="02020603050405020304" charset="0"/>
              </a:rPr>
              <a:t> used for the specific</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scene and method. Time to unit variance for each method is an</a:t>
            </a:r>
            <a:endParaRPr sz="2800">
              <a:latin typeface="Times New Roman" panose="02020603050405020304" charset="0"/>
              <a:cs typeface="Times New Roman" panose="02020603050405020304" charset="0"/>
            </a:endParaRPr>
          </a:p>
          <a:p>
            <a:r>
              <a:rPr sz="2800">
                <a:solidFill>
                  <a:srgbClr val="00B050"/>
                </a:solidFill>
                <a:latin typeface="Times New Roman" panose="02020603050405020304" charset="0"/>
                <a:cs typeface="Times New Roman" panose="02020603050405020304" charset="0"/>
              </a:rPr>
              <a:t>estimate of the time</a:t>
            </a:r>
            <a:r>
              <a:rPr sz="2800">
                <a:latin typeface="Times New Roman" panose="02020603050405020304" charset="0"/>
                <a:cs typeface="Times New Roman" panose="02020603050405020304" charset="0"/>
              </a:rPr>
              <a:t> needed to achieve </a:t>
            </a:r>
            <a:r>
              <a:rPr sz="2800">
                <a:solidFill>
                  <a:srgbClr val="7030A0"/>
                </a:solidFill>
                <a:latin typeface="Times New Roman" panose="02020603050405020304" charset="0"/>
                <a:cs typeface="Times New Roman" panose="02020603050405020304" charset="0"/>
              </a:rPr>
              <a:t>a variance of 1</a:t>
            </a:r>
            <a:r>
              <a:rPr sz="2800">
                <a:latin typeface="Times New Roman" panose="02020603050405020304" charset="0"/>
                <a:cs typeface="Times New Roman" panose="02020603050405020304" charset="0"/>
              </a:rPr>
              <a:t>, assuming</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1=N variance reduction. We compute ttuv by </a:t>
            </a:r>
            <a:r>
              <a:rPr sz="2800">
                <a:solidFill>
                  <a:schemeClr val="accent4">
                    <a:lumMod val="75000"/>
                  </a:schemeClr>
                </a:solidFill>
                <a:latin typeface="Times New Roman" panose="02020603050405020304" charset="0"/>
                <a:cs typeface="Times New Roman" panose="02020603050405020304" charset="0"/>
              </a:rPr>
              <a:t>rendering low sample</a:t>
            </a:r>
            <a:endParaRPr sz="2800">
              <a:solidFill>
                <a:schemeClr val="accent4">
                  <a:lumMod val="75000"/>
                </a:schemeClr>
              </a:solidFill>
              <a:latin typeface="Times New Roman" panose="02020603050405020304" charset="0"/>
              <a:cs typeface="Times New Roman" panose="02020603050405020304" charset="0"/>
            </a:endParaRPr>
          </a:p>
          <a:p>
            <a:r>
              <a:rPr sz="2800">
                <a:solidFill>
                  <a:schemeClr val="accent4">
                    <a:lumMod val="75000"/>
                  </a:schemeClr>
                </a:solidFill>
                <a:latin typeface="Times New Roman" panose="02020603050405020304" charset="0"/>
                <a:cs typeface="Times New Roman" panose="02020603050405020304" charset="0"/>
              </a:rPr>
              <a:t>count versions of the image</a:t>
            </a:r>
            <a:r>
              <a:rPr sz="2800">
                <a:latin typeface="Times New Roman" panose="02020603050405020304" charset="0"/>
                <a:cs typeface="Times New Roman" panose="02020603050405020304" charset="0"/>
              </a:rPr>
              <a:t>, and then multiplying </a:t>
            </a:r>
            <a:r>
              <a:rPr sz="2800">
                <a:solidFill>
                  <a:srgbClr val="0070C0"/>
                </a:solidFill>
                <a:latin typeface="Times New Roman" panose="02020603050405020304" charset="0"/>
                <a:cs typeface="Times New Roman" panose="02020603050405020304" charset="0"/>
              </a:rPr>
              <a:t>the average sample</a:t>
            </a:r>
            <a:endParaRPr sz="2800">
              <a:solidFill>
                <a:srgbClr val="0070C0"/>
              </a:solidFill>
              <a:latin typeface="Times New Roman" panose="02020603050405020304" charset="0"/>
              <a:cs typeface="Times New Roman" panose="02020603050405020304" charset="0"/>
            </a:endParaRPr>
          </a:p>
          <a:p>
            <a:r>
              <a:rPr sz="2800">
                <a:solidFill>
                  <a:srgbClr val="0070C0"/>
                </a:solidFill>
                <a:latin typeface="Times New Roman" panose="02020603050405020304" charset="0"/>
                <a:cs typeface="Times New Roman" panose="02020603050405020304" charset="0"/>
              </a:rPr>
              <a:t>variance over all pixels</a:t>
            </a:r>
            <a:r>
              <a:rPr sz="2800">
                <a:latin typeface="Times New Roman" panose="02020603050405020304" charset="0"/>
                <a:cs typeface="Times New Roman" panose="02020603050405020304" charset="0"/>
              </a:rPr>
              <a:t> with the average time needed to render a low</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sample count image.</a:t>
            </a:r>
            <a:endParaRPr sz="2800">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28115" y="1376680"/>
            <a:ext cx="9533890" cy="5248275"/>
          </a:xfrm>
          <a:prstGeom prst="rect">
            <a:avLst/>
          </a:prstGeom>
        </p:spPr>
      </p:pic>
      <p:sp>
        <p:nvSpPr>
          <p:cNvPr id="8" name="标题 7"/>
          <p:cNvSpPr>
            <a:spLocks noGrp="1"/>
          </p:cNvSpPr>
          <p:nvPr/>
        </p:nvSpPr>
        <p:spPr>
          <a:xfrm>
            <a:off x="1669415" y="25590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latin typeface="Times New Roman" panose="02020603050405020304" charset="0"/>
                <a:cs typeface="Times New Roman" panose="02020603050405020304" charset="0"/>
                <a:sym typeface="+mn-ea"/>
              </a:rPr>
              <a:t>7 </a:t>
            </a:r>
            <a:r>
              <a:rPr lang="en-CA" sz="4400" b="1" dirty="0">
                <a:solidFill>
                  <a:schemeClr val="bg1"/>
                </a:solidFill>
                <a:latin typeface="Times New Roman" panose="02020603050405020304" charset="0"/>
                <a:cs typeface="Times New Roman" panose="02020603050405020304" charset="0"/>
              </a:rPr>
              <a:t>Results</a:t>
            </a:r>
            <a:endParaRPr lang="en-CA" sz="4400" b="1" dirty="0">
              <a:solidFill>
                <a:schemeClr val="bg1"/>
              </a:solidFill>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669415" y="25590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latin typeface="Times New Roman" panose="02020603050405020304" charset="0"/>
                <a:cs typeface="Times New Roman" panose="02020603050405020304" charset="0"/>
                <a:sym typeface="+mn-ea"/>
              </a:rPr>
              <a:t>7 </a:t>
            </a:r>
            <a:r>
              <a:rPr lang="en-CA" sz="4400" b="1" dirty="0">
                <a:solidFill>
                  <a:schemeClr val="bg1"/>
                </a:solidFill>
                <a:latin typeface="Times New Roman" panose="02020603050405020304" charset="0"/>
                <a:cs typeface="Times New Roman" panose="02020603050405020304" charset="0"/>
              </a:rPr>
              <a:t>Results</a:t>
            </a:r>
            <a:endParaRPr lang="en-CA" sz="4400" b="1" dirty="0">
              <a:solidFill>
                <a:schemeClr val="bg1"/>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1"/>
          <a:stretch>
            <a:fillRect/>
          </a:stretch>
        </p:blipFill>
        <p:spPr>
          <a:xfrm>
            <a:off x="1430655" y="1356995"/>
            <a:ext cx="9436735" cy="5381625"/>
          </a:xfrm>
          <a:prstGeom prst="rect">
            <a:avLst/>
          </a:prstGeom>
        </p:spPr>
      </p:pic>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669415" y="25590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latin typeface="Times New Roman" panose="02020603050405020304" charset="0"/>
                <a:cs typeface="Times New Roman" panose="02020603050405020304" charset="0"/>
                <a:sym typeface="+mn-ea"/>
              </a:rPr>
              <a:t>8 </a:t>
            </a:r>
            <a:r>
              <a:rPr lang="en-CA" sz="4400" b="1" dirty="0">
                <a:solidFill>
                  <a:schemeClr val="bg1"/>
                </a:solidFill>
                <a:latin typeface="Times New Roman" panose="02020603050405020304" charset="0"/>
                <a:cs typeface="Times New Roman" panose="02020603050405020304" charset="0"/>
              </a:rPr>
              <a:t>Conclusion</a:t>
            </a:r>
            <a:endParaRPr lang="en-CA" sz="4400" b="1" dirty="0">
              <a:solidFill>
                <a:schemeClr val="bg1"/>
              </a:solidFill>
              <a:latin typeface="Times New Roman" panose="02020603050405020304" charset="0"/>
              <a:cs typeface="Times New Roman" panose="02020603050405020304" charset="0"/>
            </a:endParaRPr>
          </a:p>
        </p:txBody>
      </p:sp>
      <p:pic>
        <p:nvPicPr>
          <p:cNvPr id="3" name="图片 2"/>
          <p:cNvPicPr>
            <a:picLocks noChangeAspect="1"/>
          </p:cNvPicPr>
          <p:nvPr/>
        </p:nvPicPr>
        <p:blipFill>
          <a:blip r:embed="rId1"/>
          <a:stretch>
            <a:fillRect/>
          </a:stretch>
        </p:blipFill>
        <p:spPr>
          <a:xfrm>
            <a:off x="934720" y="1618615"/>
            <a:ext cx="10618470" cy="4670425"/>
          </a:xfrm>
          <a:prstGeom prst="rect">
            <a:avLst/>
          </a:prstGeom>
        </p:spPr>
      </p:pic>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669415" y="25590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US" sz="4400" b="1" dirty="0">
                <a:latin typeface="Times New Roman" panose="02020603050405020304" charset="0"/>
                <a:cs typeface="Times New Roman" panose="02020603050405020304" charset="0"/>
                <a:sym typeface="+mn-ea"/>
              </a:rPr>
              <a:t>Refer</a:t>
            </a:r>
            <a:r>
              <a:rPr lang="en-CA" altLang="en-US" sz="4400" b="1" dirty="0">
                <a:latin typeface="Times New Roman" panose="02020603050405020304" charset="0"/>
                <a:cs typeface="Times New Roman" panose="02020603050405020304" charset="0"/>
                <a:sym typeface="+mn-ea"/>
              </a:rPr>
              <a:t>e</a:t>
            </a:r>
            <a:r>
              <a:rPr lang="en-US" sz="4400" b="1" dirty="0">
                <a:latin typeface="Times New Roman" panose="02020603050405020304" charset="0"/>
                <a:cs typeface="Times New Roman" panose="02020603050405020304" charset="0"/>
                <a:sym typeface="+mn-ea"/>
              </a:rPr>
              <a:t>nces</a:t>
            </a:r>
            <a:endParaRPr lang="en-US" sz="4400" b="1" dirty="0">
              <a:latin typeface="Times New Roman" panose="02020603050405020304" charset="0"/>
              <a:cs typeface="Times New Roman" panose="02020603050405020304" charset="0"/>
              <a:sym typeface="+mn-ea"/>
            </a:endParaRPr>
          </a:p>
        </p:txBody>
      </p:sp>
      <p:sp>
        <p:nvSpPr>
          <p:cNvPr id="2" name="文本框 1"/>
          <p:cNvSpPr txBox="1"/>
          <p:nvPr/>
        </p:nvSpPr>
        <p:spPr>
          <a:xfrm>
            <a:off x="1042670" y="1878330"/>
            <a:ext cx="10673715" cy="3692525"/>
          </a:xfrm>
          <a:prstGeom prst="rect">
            <a:avLst/>
          </a:prstGeom>
          <a:noFill/>
        </p:spPr>
        <p:txBody>
          <a:bodyPr wrap="square" rtlCol="0">
            <a:spAutoFit/>
          </a:bodyPr>
          <a:p>
            <a:r>
              <a:rPr lang="en-CA">
                <a:latin typeface="Times New Roman" panose="02020603050405020304" charset="0"/>
                <a:cs typeface="Times New Roman" panose="02020603050405020304" charset="0"/>
              </a:rPr>
              <a:t>[1] </a:t>
            </a:r>
            <a:r>
              <a:rPr>
                <a:latin typeface="Times New Roman" panose="02020603050405020304" charset="0"/>
                <a:cs typeface="Times New Roman" panose="02020603050405020304" charset="0"/>
              </a:rPr>
              <a:t>Meng, J., Papas, M., Habel, R., Dachsbacher, C., Marschner, S., Gross, M. H., &amp; Jarosz, W. (2015). Multi-scale modeling and rendering of granular materials. ACM Trans. Graph., 34(4), 49-1.</a:t>
            </a:r>
            <a:endParaRPr>
              <a:latin typeface="Times New Roman" panose="02020603050405020304" charset="0"/>
              <a:cs typeface="Times New Roman" panose="02020603050405020304" charset="0"/>
            </a:endParaRPr>
          </a:p>
          <a:p>
            <a:endParaRPr>
              <a:latin typeface="Times New Roman" panose="02020603050405020304" charset="0"/>
              <a:cs typeface="Times New Roman" panose="02020603050405020304" charset="0"/>
            </a:endParaRPr>
          </a:p>
          <a:p>
            <a:r>
              <a:rPr lang="en-CA">
                <a:latin typeface="Times New Roman" panose="02020603050405020304" charset="0"/>
                <a:cs typeface="Times New Roman" panose="02020603050405020304" charset="0"/>
              </a:rPr>
              <a:t>[2] Glynn, P. W. (1990). Diffusion approximations. Handbooks in Operations research and management Science, 2, 145-198.</a:t>
            </a:r>
            <a:endParaRPr lang="en-CA">
              <a:latin typeface="Times New Roman" panose="02020603050405020304" charset="0"/>
              <a:cs typeface="Times New Roman" panose="02020603050405020304" charset="0"/>
            </a:endParaRPr>
          </a:p>
          <a:p>
            <a:endParaRPr lang="en-CA">
              <a:latin typeface="Times New Roman" panose="02020603050405020304" charset="0"/>
              <a:cs typeface="Times New Roman" panose="02020603050405020304" charset="0"/>
            </a:endParaRPr>
          </a:p>
          <a:p>
            <a:r>
              <a:rPr lang="en-CA">
                <a:latin typeface="Times New Roman" panose="02020603050405020304" charset="0"/>
                <a:cs typeface="Times New Roman" panose="02020603050405020304" charset="0"/>
              </a:rPr>
              <a:t>[3] Volumetric Path Tracing (March 2012). Cornell University. http://www.cs.cornell.edu/courses/cs6630/2012sp/ notes/09volpath.pdf</a:t>
            </a:r>
            <a:endParaRPr lang="en-CA">
              <a:latin typeface="Times New Roman" panose="02020603050405020304" charset="0"/>
              <a:cs typeface="Times New Roman" panose="02020603050405020304" charset="0"/>
            </a:endParaRPr>
          </a:p>
          <a:p>
            <a:endParaRPr lang="en-CA">
              <a:latin typeface="Times New Roman" panose="02020603050405020304" charset="0"/>
              <a:cs typeface="Times New Roman" panose="02020603050405020304" charset="0"/>
            </a:endParaRPr>
          </a:p>
          <a:p>
            <a:r>
              <a:rPr lang="en-CA">
                <a:latin typeface="Times New Roman" panose="02020603050405020304" charset="0"/>
                <a:cs typeface="Times New Roman" panose="02020603050405020304" charset="0"/>
              </a:rPr>
              <a:t>[4] https://github.com/zzdever/Multi-ScaleGranular. Implementation of SIGGRAPH 2015. Multi-Scale Modeling and Rendering of Granular Materials.</a:t>
            </a:r>
            <a:endParaRPr lang="en-CA">
              <a:latin typeface="Times New Roman" panose="02020603050405020304" charset="0"/>
              <a:cs typeface="Times New Roman" panose="02020603050405020304" charset="0"/>
            </a:endParaRPr>
          </a:p>
          <a:p>
            <a:endParaRPr lang="en-CA">
              <a:latin typeface="Times New Roman" panose="02020603050405020304" charset="0"/>
              <a:cs typeface="Times New Roman" panose="02020603050405020304" charset="0"/>
            </a:endParaRPr>
          </a:p>
          <a:p>
            <a:endParaRPr lang="en-CA">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669415" y="25590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US" altLang="en-CA" sz="4400" b="1" dirty="0">
                <a:latin typeface="Times New Roman" panose="02020603050405020304" charset="0"/>
                <a:cs typeface="Times New Roman" panose="02020603050405020304" charset="0"/>
                <a:sym typeface="+mn-ea"/>
              </a:rPr>
              <a:t>A</a:t>
            </a:r>
            <a:r>
              <a:rPr lang="en-CA" sz="4400" b="1" dirty="0">
                <a:latin typeface="Times New Roman" panose="02020603050405020304" charset="0"/>
                <a:cs typeface="Times New Roman" panose="02020603050405020304" charset="0"/>
                <a:sym typeface="+mn-ea"/>
              </a:rPr>
              <a:t>ppendix</a:t>
            </a:r>
            <a:endParaRPr lang="en-CA" sz="4400" b="1" dirty="0">
              <a:latin typeface="Times New Roman" panose="02020603050405020304" charset="0"/>
              <a:cs typeface="Times New Roman" panose="02020603050405020304" charset="0"/>
              <a:sym typeface="+mn-ea"/>
            </a:endParaRPr>
          </a:p>
        </p:txBody>
      </p:sp>
      <p:pic>
        <p:nvPicPr>
          <p:cNvPr id="3" name="图片 2"/>
          <p:cNvPicPr>
            <a:picLocks noChangeAspect="1"/>
          </p:cNvPicPr>
          <p:nvPr/>
        </p:nvPicPr>
        <p:blipFill>
          <a:blip r:embed="rId1"/>
          <a:stretch>
            <a:fillRect/>
          </a:stretch>
        </p:blipFill>
        <p:spPr>
          <a:xfrm>
            <a:off x="906780" y="1522095"/>
            <a:ext cx="4955540" cy="5181600"/>
          </a:xfrm>
          <a:prstGeom prst="rect">
            <a:avLst/>
          </a:prstGeom>
        </p:spPr>
      </p:pic>
      <p:pic>
        <p:nvPicPr>
          <p:cNvPr id="5" name="图片 4"/>
          <p:cNvPicPr>
            <a:picLocks noChangeAspect="1"/>
          </p:cNvPicPr>
          <p:nvPr/>
        </p:nvPicPr>
        <p:blipFill>
          <a:blip r:embed="rId2"/>
          <a:stretch>
            <a:fillRect/>
          </a:stretch>
        </p:blipFill>
        <p:spPr>
          <a:xfrm>
            <a:off x="6139180" y="1685925"/>
            <a:ext cx="5387975" cy="3486785"/>
          </a:xfrm>
          <a:prstGeom prst="rect">
            <a:avLst/>
          </a:prstGeom>
        </p:spPr>
      </p:pic>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3"/>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4051480"/>
            <a:ext cx="10515599" cy="1522185"/>
          </a:xfrm>
        </p:spPr>
        <p:txBody>
          <a:bodyPr>
            <a:scene3d>
              <a:camera prst="orthographicFront"/>
              <a:lightRig rig="threePt" dir="t"/>
            </a:scene3d>
          </a:bodyPr>
          <a:lstStyle/>
          <a:p>
            <a:pPr eaLnBrk="1" fontAlgn="auto" hangingPunct="1">
              <a:spcBef>
                <a:spcPts val="0"/>
              </a:spcBef>
              <a:spcAft>
                <a:spcPts val="0"/>
              </a:spcAft>
              <a:defRPr/>
            </a:pPr>
            <a:r>
              <a:rPr lang="en-US" altLang="zh-CN" b="1" cap="small" dirty="0">
                <a:gradFill>
                  <a:gsLst>
                    <a:gs pos="21000">
                      <a:srgbClr val="53575C"/>
                    </a:gs>
                    <a:gs pos="88000">
                      <a:srgbClr val="C5C7CA"/>
                    </a:gs>
                  </a:gsLst>
                  <a:lin ang="5400000"/>
                </a:gradFill>
                <a:effectLst/>
                <a:latin typeface="Microsoft YaHei" panose="020B0503020204020204" charset="-122"/>
                <a:ea typeface="Microsoft YaHei" panose="020B0503020204020204" charset="-122"/>
              </a:rPr>
              <a:t>THANKS FOR YOUR ATTENTION</a:t>
            </a:r>
            <a:endParaRPr lang="en-US" altLang="zh-CN" b="1" cap="small" dirty="0">
              <a:gradFill>
                <a:gsLst>
                  <a:gs pos="21000">
                    <a:srgbClr val="53575C"/>
                  </a:gs>
                  <a:gs pos="88000">
                    <a:srgbClr val="C5C7CA"/>
                  </a:gs>
                </a:gsLst>
                <a:lin ang="5400000"/>
              </a:gradFill>
              <a:effectLst/>
              <a:latin typeface="Microsoft YaHei" panose="020B0503020204020204" charset="-122"/>
              <a:ea typeface="Microsoft YaHei" panose="020B0503020204020204" charset="-122"/>
            </a:endParaRPr>
          </a:p>
        </p:txBody>
      </p:sp>
      <p:sp>
        <p:nvSpPr>
          <p:cNvPr id="3" name="灯片编号占位符 2"/>
          <p:cNvSpPr>
            <a:spLocks noGrp="1"/>
          </p:cNvSpPr>
          <p:nvPr>
            <p:ph type="sldNum" sz="quarter" idx="12"/>
          </p:nvPr>
        </p:nvSpPr>
        <p:spPr/>
        <p:txBody>
          <a:bodyPr/>
          <a:p>
            <a:pPr>
              <a:defRPr/>
            </a:pPr>
            <a:fld id="{96C01FB7-1206-4B80-AE72-1A01212B4D9D}" type="slidenum">
              <a:rPr lang="zh-CN" altLang="en-US"/>
            </a:fld>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505075" y="1652905"/>
            <a:ext cx="7181215" cy="4469765"/>
          </a:xfrm>
          <a:prstGeom prst="rect">
            <a:avLst/>
          </a:prstGeom>
        </p:spPr>
      </p:pic>
      <p:sp>
        <p:nvSpPr>
          <p:cNvPr id="11" name="标题 10"/>
          <p:cNvSpPr>
            <a:spLocks noGrp="1"/>
          </p:cNvSpPr>
          <p:nvPr>
            <p:ph type="title"/>
          </p:nvPr>
        </p:nvSpPr>
        <p:spPr/>
        <p:txBody>
          <a:bodyPr vert="horz" wrap="square" lIns="91440" tIns="45720" rIns="91440" bIns="45720" rtlCol="0" anchor="ctr">
            <a:normAutofit/>
          </a:bodyPr>
          <a:p>
            <a:r>
              <a:rPr lang="en-CA" sz="4400" b="1" dirty="0">
                <a:solidFill>
                  <a:schemeClr val="bg1"/>
                </a:solidFill>
                <a:latin typeface="Times New Roman" panose="02020603050405020304" charset="0"/>
                <a:cs typeface="Times New Roman" panose="02020603050405020304" charset="0"/>
              </a:rPr>
              <a:t>1 Introduction</a:t>
            </a:r>
            <a:endParaRPr lang="en-CA" sz="4400" b="1" dirty="0">
              <a:solidFill>
                <a:schemeClr val="bg1"/>
              </a:solidFill>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092FE865-4D19-4953-853C-DF0312876CC4}" type="slidenum">
              <a:rPr lang="zh-CN" altLang="en-US"/>
            </a:fld>
            <a:endParaRPr lang="zh-CN" altLang="en-US"/>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600325" y="2590800"/>
            <a:ext cx="1676400" cy="1676400"/>
          </a:xfrm>
          <a:prstGeom prst="rect">
            <a:avLst/>
          </a:prstGeom>
          <a:solidFill>
            <a:srgbClr val="087F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CA" altLang="zh-CN" sz="5400" dirty="0">
                <a:latin typeface="Microsoft YaHei" panose="020B0503020204020204" charset="-122"/>
                <a:ea typeface="Microsoft YaHei" panose="020B0503020204020204" charset="-122"/>
              </a:rPr>
              <a:t>2,3,</a:t>
            </a:r>
            <a:endParaRPr lang="en-CA" altLang="zh-CN" sz="5400" dirty="0">
              <a:latin typeface="Microsoft YaHei" panose="020B0503020204020204" charset="-122"/>
              <a:ea typeface="Microsoft YaHei" panose="020B0503020204020204" charset="-122"/>
            </a:endParaRPr>
          </a:p>
          <a:p>
            <a:pPr algn="ctr" eaLnBrk="1" fontAlgn="auto" hangingPunct="1">
              <a:spcBef>
                <a:spcPts val="0"/>
              </a:spcBef>
              <a:spcAft>
                <a:spcPts val="0"/>
              </a:spcAft>
              <a:defRPr/>
            </a:pPr>
            <a:r>
              <a:rPr lang="en-CA" altLang="zh-CN" sz="5400" dirty="0">
                <a:latin typeface="Microsoft YaHei" panose="020B0503020204020204" charset="-122"/>
                <a:ea typeface="Microsoft YaHei" panose="020B0503020204020204" charset="-122"/>
              </a:rPr>
              <a:t>4,5</a:t>
            </a:r>
            <a:endParaRPr lang="en-CA" altLang="zh-CN" sz="5400" dirty="0">
              <a:latin typeface="Microsoft YaHei" panose="020B0503020204020204" charset="-122"/>
              <a:ea typeface="Microsoft YaHei" panose="020B0503020204020204" charset="-122"/>
            </a:endParaRPr>
          </a:p>
        </p:txBody>
      </p:sp>
      <p:sp>
        <p:nvSpPr>
          <p:cNvPr id="8195" name="标题 1"/>
          <p:cNvSpPr>
            <a:spLocks noGrp="1"/>
          </p:cNvSpPr>
          <p:nvPr>
            <p:ph type="title"/>
          </p:nvPr>
        </p:nvSpPr>
        <p:spPr/>
        <p:txBody>
          <a:bodyPr/>
          <a:lstStyle/>
          <a:p>
            <a:pPr eaLnBrk="1" hangingPunct="1">
              <a:lnSpc>
                <a:spcPct val="100000"/>
              </a:lnSpc>
            </a:pPr>
            <a:r>
              <a:rPr lang="en-CA" altLang="en-US" sz="4800" b="1" dirty="0" smtClean="0">
                <a:solidFill>
                  <a:srgbClr val="087F92"/>
                </a:solidFill>
                <a:latin typeface="Microsoft YaHei" panose="020B0503020204020204" charset="-122"/>
                <a:ea typeface="Microsoft YaHei" panose="020B0503020204020204" charset="-122"/>
                <a:cs typeface="Open Sans Light"/>
              </a:rPr>
              <a:t>Granular Model and Algorithm Overview</a:t>
            </a:r>
            <a:endParaRPr lang="en-CA" altLang="en-US" sz="4800" b="1" dirty="0" smtClean="0">
              <a:solidFill>
                <a:srgbClr val="087F92"/>
              </a:solidFill>
              <a:latin typeface="Microsoft YaHei" panose="020B0503020204020204" charset="-122"/>
              <a:ea typeface="Microsoft YaHei" panose="020B0503020204020204" charset="-122"/>
              <a:cs typeface="Open Sans Light"/>
            </a:endParaRPr>
          </a:p>
        </p:txBody>
      </p:sp>
      <p:sp>
        <p:nvSpPr>
          <p:cNvPr id="2" name="灯片编号占位符 1"/>
          <p:cNvSpPr>
            <a:spLocks noGrp="1"/>
          </p:cNvSpPr>
          <p:nvPr>
            <p:ph type="sldNum" sz="quarter" idx="12"/>
          </p:nvPr>
        </p:nvSpPr>
        <p:spPr/>
        <p:txBody>
          <a:bodyPr/>
          <a:p>
            <a:pPr>
              <a:defRPr/>
            </a:pPr>
            <a:fld id="{44E070D7-3F5C-405F-BCC1-B9D604EC6730}" type="slidenum">
              <a:rPr lang="zh-CN" altLang="en-US"/>
            </a:fld>
            <a:endParaRPr lang="zh-CN" altLang="en-US"/>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1998345" y="245745"/>
            <a:ext cx="8672830" cy="741680"/>
          </a:xfrm>
        </p:spPr>
        <p:txBody>
          <a:bodyPr vert="horz" wrap="square" lIns="91440" tIns="45720" rIns="91440" bIns="45720" rtlCol="0" anchor="ctr">
            <a:normAutofit/>
          </a:bodyPr>
          <a:p>
            <a:pPr algn="ctr"/>
            <a:r>
              <a:rPr lang="en-CA" sz="4400" b="1" dirty="0">
                <a:solidFill>
                  <a:schemeClr val="bg1"/>
                </a:solidFill>
                <a:latin typeface="Times New Roman" panose="02020603050405020304" charset="0"/>
                <a:cs typeface="Times New Roman" panose="02020603050405020304" charset="0"/>
              </a:rPr>
              <a:t>2 Stochastic Granular Model</a:t>
            </a:r>
            <a:endParaRPr lang="en-CA" sz="4400" b="1" dirty="0">
              <a:solidFill>
                <a:schemeClr val="bg1"/>
              </a:solidFill>
              <a:latin typeface="Times New Roman" panose="02020603050405020304" charset="0"/>
              <a:cs typeface="Times New Roman" panose="02020603050405020304" charset="0"/>
            </a:endParaRPr>
          </a:p>
        </p:txBody>
      </p:sp>
      <p:sp>
        <p:nvSpPr>
          <p:cNvPr id="11" name="文本框 10"/>
          <p:cNvSpPr txBox="1"/>
          <p:nvPr/>
        </p:nvSpPr>
        <p:spPr>
          <a:xfrm>
            <a:off x="1094740" y="2321560"/>
            <a:ext cx="10235565" cy="2676525"/>
          </a:xfrm>
          <a:prstGeom prst="rect">
            <a:avLst/>
          </a:prstGeom>
          <a:noFill/>
        </p:spPr>
        <p:txBody>
          <a:bodyPr wrap="square" rtlCol="0">
            <a:spAutoFit/>
          </a:bodyPr>
          <a:p>
            <a:r>
              <a:rPr lang="en-CA" altLang="zh-CN" sz="2800">
                <a:latin typeface="Times New Roman" panose="02020603050405020304" charset="0"/>
                <a:cs typeface="Times New Roman" panose="02020603050405020304" charset="0"/>
              </a:rPr>
              <a:t>The</a:t>
            </a:r>
            <a:r>
              <a:rPr lang="zh-CN" altLang="en-US" sz="2800">
                <a:latin typeface="Times New Roman" panose="02020603050405020304" charset="0"/>
                <a:cs typeface="Times New Roman" panose="02020603050405020304" charset="0"/>
              </a:rPr>
              <a:t> random model for granular media </a:t>
            </a:r>
            <a:r>
              <a:rPr lang="en-CA" altLang="zh-CN" sz="2800">
                <a:latin typeface="Times New Roman" panose="02020603050405020304" charset="0"/>
                <a:cs typeface="Times New Roman" panose="02020603050405020304" charset="0"/>
              </a:rPr>
              <a:t>consists of </a:t>
            </a:r>
            <a:endParaRPr lang="en-CA" altLang="zh-CN" sz="2800">
              <a:latin typeface="Times New Roman" panose="02020603050405020304" charset="0"/>
              <a:cs typeface="Times New Roman" panose="02020603050405020304" charset="0"/>
            </a:endParaRPr>
          </a:p>
          <a:p>
            <a:r>
              <a:rPr lang="en-CA" altLang="zh-CN" sz="2800">
                <a:solidFill>
                  <a:srgbClr val="FF0000"/>
                </a:solidFill>
                <a:latin typeface="Times New Roman" panose="02020603050405020304" charset="0"/>
                <a:cs typeface="Times New Roman" panose="02020603050405020304" charset="0"/>
              </a:rPr>
              <a:t>a surface describing the boundary of the aggregate object, </a:t>
            </a:r>
            <a:endParaRPr lang="en-CA" altLang="zh-CN" sz="2800">
              <a:latin typeface="Times New Roman" panose="02020603050405020304" charset="0"/>
              <a:cs typeface="Times New Roman" panose="02020603050405020304" charset="0"/>
            </a:endParaRPr>
          </a:p>
          <a:p>
            <a:r>
              <a:rPr lang="en-CA" altLang="zh-CN" sz="2800">
                <a:solidFill>
                  <a:srgbClr val="0070C0"/>
                </a:solidFill>
                <a:latin typeface="Times New Roman" panose="02020603050405020304" charset="0"/>
                <a:cs typeface="Times New Roman" panose="02020603050405020304" charset="0"/>
              </a:rPr>
              <a:t>a model for the geometry and material properties of individual grains, numbers describing the size</a:t>
            </a:r>
            <a:r>
              <a:rPr lang="en-CA" altLang="zh-CN" sz="2800">
                <a:solidFill>
                  <a:srgbClr val="00B050"/>
                </a:solidFill>
                <a:latin typeface="Times New Roman" panose="02020603050405020304" charset="0"/>
                <a:cs typeface="Times New Roman" panose="02020603050405020304" charset="0"/>
              </a:rPr>
              <a:t> </a:t>
            </a:r>
            <a:r>
              <a:rPr lang="en-CA" altLang="zh-CN" sz="2800">
                <a:solidFill>
                  <a:srgbClr val="7030A0"/>
                </a:solidFill>
                <a:latin typeface="Times New Roman" panose="02020603050405020304" charset="0"/>
                <a:cs typeface="Times New Roman" panose="02020603050405020304" charset="0"/>
              </a:rPr>
              <a:t>and</a:t>
            </a:r>
            <a:endParaRPr lang="en-CA" altLang="zh-CN" sz="2800">
              <a:latin typeface="Times New Roman" panose="02020603050405020304" charset="0"/>
              <a:cs typeface="Times New Roman" panose="02020603050405020304" charset="0"/>
            </a:endParaRPr>
          </a:p>
          <a:p>
            <a:r>
              <a:rPr lang="en-CA" altLang="zh-CN" sz="2800">
                <a:solidFill>
                  <a:srgbClr val="00B050"/>
                </a:solidFill>
                <a:latin typeface="Times New Roman" panose="02020603050405020304" charset="0"/>
                <a:cs typeface="Times New Roman" panose="02020603050405020304" charset="0"/>
              </a:rPr>
              <a:t>packing rate of the grains composing the aggregate, </a:t>
            </a:r>
            <a:endParaRPr lang="en-CA" altLang="zh-CN" sz="2800">
              <a:solidFill>
                <a:srgbClr val="00B050"/>
              </a:solidFill>
              <a:latin typeface="Times New Roman" panose="02020603050405020304" charset="0"/>
              <a:cs typeface="Times New Roman" panose="02020603050405020304" charset="0"/>
            </a:endParaRPr>
          </a:p>
          <a:p>
            <a:r>
              <a:rPr lang="en-CA" altLang="zh-CN" sz="2800">
                <a:solidFill>
                  <a:srgbClr val="00B050"/>
                </a:solidFill>
                <a:latin typeface="Times New Roman" panose="02020603050405020304" charset="0"/>
                <a:cs typeface="Times New Roman" panose="02020603050405020304" charset="0"/>
              </a:rPr>
              <a:t>numbers defining the mixing weights if multiple grain types are used</a:t>
            </a:r>
            <a:r>
              <a:rPr lang="en-CA" altLang="zh-CN" sz="2800">
                <a:latin typeface="Times New Roman" panose="02020603050405020304" charset="0"/>
                <a:cs typeface="Times New Roman" panose="02020603050405020304" charset="0"/>
              </a:rPr>
              <a:t>.</a:t>
            </a:r>
            <a:endParaRPr lang="en-CA" altLang="zh-CN" sz="2800">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D37DB2AE-BA8A-4E3F-BF1B-C74896B117CC}" type="slidenum">
              <a:rPr lang="zh-CN" altLang="en-US"/>
            </a:fld>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148080" y="1912620"/>
            <a:ext cx="10235565" cy="3107690"/>
          </a:xfrm>
          <a:prstGeom prst="rect">
            <a:avLst/>
          </a:prstGeom>
          <a:noFill/>
        </p:spPr>
        <p:txBody>
          <a:bodyPr wrap="square" rtlCol="0">
            <a:spAutoFit/>
          </a:bodyPr>
          <a:p>
            <a:r>
              <a:rPr lang="en-CA" sz="2800">
                <a:latin typeface="Times New Roman" panose="02020603050405020304" charset="0"/>
                <a:cs typeface="Times New Roman" panose="02020603050405020304" charset="0"/>
              </a:rPr>
              <a:t>The</a:t>
            </a:r>
            <a:r>
              <a:rPr sz="2800">
                <a:latin typeface="Times New Roman" panose="02020603050405020304" charset="0"/>
                <a:cs typeface="Times New Roman" panose="02020603050405020304" charset="0"/>
              </a:rPr>
              <a:t> basic assumption is that the interior of the bounding surface is </a:t>
            </a:r>
            <a:r>
              <a:rPr sz="2800">
                <a:solidFill>
                  <a:srgbClr val="FF0000"/>
                </a:solidFill>
                <a:latin typeface="Times New Roman" panose="02020603050405020304" charset="0"/>
                <a:cs typeface="Times New Roman" panose="02020603050405020304" charset="0"/>
              </a:rPr>
              <a:t>filled with many non-overlapping grains</a:t>
            </a:r>
            <a:r>
              <a:rPr sz="2800">
                <a:latin typeface="Times New Roman" panose="02020603050405020304" charset="0"/>
                <a:cs typeface="Times New Roman" panose="02020603050405020304" charset="0"/>
              </a:rPr>
              <a:t> that are </a:t>
            </a:r>
            <a:r>
              <a:rPr sz="2800">
                <a:solidFill>
                  <a:srgbClr val="0070C0"/>
                </a:solidFill>
                <a:latin typeface="Times New Roman" panose="02020603050405020304" charset="0"/>
                <a:cs typeface="Times New Roman" panose="02020603050405020304" charset="0"/>
              </a:rPr>
              <a:t>randomly positioned and oriented</a:t>
            </a:r>
            <a:r>
              <a:rPr sz="2800">
                <a:latin typeface="Times New Roman" panose="02020603050405020304" charset="0"/>
                <a:cs typeface="Times New Roman" panose="02020603050405020304" charset="0"/>
              </a:rPr>
              <a:t>.</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The goal of granular model is to procedurally define </a:t>
            </a:r>
            <a:r>
              <a:rPr sz="2800">
                <a:solidFill>
                  <a:schemeClr val="accent6"/>
                </a:solidFill>
                <a:latin typeface="Times New Roman" panose="02020603050405020304" charset="0"/>
                <a:cs typeface="Times New Roman" panose="02020603050405020304" charset="0"/>
              </a:rPr>
              <a:t>a random but repeatable collection</a:t>
            </a:r>
            <a:r>
              <a:rPr sz="2800">
                <a:latin typeface="Times New Roman" panose="02020603050405020304" charset="0"/>
                <a:cs typeface="Times New Roman" panose="02020603050405020304" charset="0"/>
              </a:rPr>
              <a:t> of </a:t>
            </a:r>
            <a:r>
              <a:rPr sz="2800">
                <a:solidFill>
                  <a:srgbClr val="7030A0"/>
                </a:solidFill>
                <a:latin typeface="Times New Roman" panose="02020603050405020304" charset="0"/>
                <a:cs typeface="Times New Roman" panose="02020603050405020304" charset="0"/>
              </a:rPr>
              <a:t>individual grains</a:t>
            </a:r>
            <a:r>
              <a:rPr sz="2800">
                <a:latin typeface="Times New Roman" panose="02020603050405020304" charset="0"/>
                <a:cs typeface="Times New Roman" panose="02020603050405020304" charset="0"/>
              </a:rPr>
              <a:t> that fill the medium and </a:t>
            </a:r>
            <a:r>
              <a:rPr sz="2800">
                <a:solidFill>
                  <a:schemeClr val="accent4"/>
                </a:solidFill>
                <a:latin typeface="Times New Roman" panose="02020603050405020304" charset="0"/>
                <a:cs typeface="Times New Roman" panose="02020603050405020304" charset="0"/>
              </a:rPr>
              <a:t>do not intersect one another</a:t>
            </a:r>
            <a:r>
              <a:rPr sz="2800">
                <a:latin typeface="Times New Roman" panose="02020603050405020304" charset="0"/>
                <a:cs typeface="Times New Roman" panose="02020603050405020304" charset="0"/>
              </a:rPr>
              <a:t>, while keeping memory requirements modest.</a:t>
            </a:r>
            <a:endParaRPr sz="2800">
              <a:latin typeface="Times New Roman" panose="02020603050405020304" charset="0"/>
              <a:cs typeface="Times New Roman" panose="02020603050405020304" charset="0"/>
            </a:endParaRPr>
          </a:p>
        </p:txBody>
      </p:sp>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2 Stochastic Granular Model</a:t>
            </a:r>
            <a:endParaRPr lang="en-CA" sz="4400" b="1" dirty="0">
              <a:solidFill>
                <a:schemeClr val="bg1"/>
              </a:solidFill>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2.1 Tiled sphere packings</a:t>
            </a:r>
            <a:endParaRPr lang="en-CA" sz="4400" b="1" dirty="0">
              <a:solidFill>
                <a:schemeClr val="bg1"/>
              </a:solidFill>
              <a:latin typeface="Times New Roman" panose="02020603050405020304" charset="0"/>
              <a:cs typeface="Times New Roman" panose="02020603050405020304" charset="0"/>
            </a:endParaRPr>
          </a:p>
        </p:txBody>
      </p:sp>
      <p:sp>
        <p:nvSpPr>
          <p:cNvPr id="11" name="文本框 10"/>
          <p:cNvSpPr txBox="1"/>
          <p:nvPr/>
        </p:nvSpPr>
        <p:spPr>
          <a:xfrm>
            <a:off x="957580" y="1722120"/>
            <a:ext cx="10514965" cy="4399915"/>
          </a:xfrm>
          <a:prstGeom prst="rect">
            <a:avLst/>
          </a:prstGeom>
          <a:noFill/>
        </p:spPr>
        <p:txBody>
          <a:bodyPr wrap="square" rtlCol="0">
            <a:spAutoFit/>
          </a:bodyPr>
          <a:p>
            <a:r>
              <a:rPr sz="2800">
                <a:latin typeface="Times New Roman" panose="02020603050405020304" charset="0"/>
                <a:cs typeface="Times New Roman" panose="02020603050405020304" charset="0"/>
              </a:rPr>
              <a:t>To avoid explicitly modeling and storing the arrangement of millions of packed grains, we rely on </a:t>
            </a:r>
            <a:r>
              <a:rPr sz="2800">
                <a:solidFill>
                  <a:srgbClr val="FF0000"/>
                </a:solidFill>
                <a:latin typeface="Times New Roman" panose="02020603050405020304" charset="0"/>
                <a:cs typeface="Times New Roman" panose="02020603050405020304" charset="0"/>
              </a:rPr>
              <a:t>a procedurally tiled infinite field of packed spheres</a:t>
            </a:r>
            <a:r>
              <a:rPr sz="2800">
                <a:latin typeface="Times New Roman" panose="02020603050405020304" charset="0"/>
                <a:cs typeface="Times New Roman" panose="02020603050405020304" charset="0"/>
              </a:rPr>
              <a:t> to</a:t>
            </a:r>
            <a:r>
              <a:rPr sz="2800">
                <a:solidFill>
                  <a:srgbClr val="0070C0"/>
                </a:solidFill>
                <a:latin typeface="Times New Roman" panose="02020603050405020304" charset="0"/>
                <a:cs typeface="Times New Roman" panose="02020603050405020304" charset="0"/>
              </a:rPr>
              <a:t> fill the volume of the aggregate shape</a:t>
            </a:r>
            <a:r>
              <a:rPr sz="2800">
                <a:latin typeface="Times New Roman" panose="02020603050405020304" charset="0"/>
                <a:cs typeface="Times New Roman" panose="02020603050405020304" charset="0"/>
              </a:rPr>
              <a:t>. </a:t>
            </a:r>
            <a:endParaRPr sz="2800">
              <a:latin typeface="Times New Roman" panose="02020603050405020304" charset="0"/>
              <a:cs typeface="Times New Roman" panose="02020603050405020304" charset="0"/>
            </a:endParaRPr>
          </a:p>
          <a:p>
            <a:endParaRPr sz="2800">
              <a:latin typeface="Times New Roman" panose="02020603050405020304" charset="0"/>
              <a:cs typeface="Times New Roman" panose="02020603050405020304" charset="0"/>
            </a:endParaRPr>
          </a:p>
          <a:p>
            <a:r>
              <a:rPr sz="2800" b="1">
                <a:latin typeface="Times New Roman" panose="02020603050405020304" charset="0"/>
                <a:cs typeface="Times New Roman" panose="02020603050405020304" charset="0"/>
              </a:rPr>
              <a:t>Each sphere contains one grain</a:t>
            </a:r>
            <a:r>
              <a:rPr sz="2800">
                <a:latin typeface="Times New Roman" panose="02020603050405020304" charset="0"/>
                <a:cs typeface="Times New Roman" panose="02020603050405020304" charset="0"/>
              </a:rPr>
              <a:t>, and since the spheres </a:t>
            </a:r>
            <a:r>
              <a:rPr sz="2800">
                <a:solidFill>
                  <a:schemeClr val="accent4">
                    <a:lumMod val="75000"/>
                  </a:schemeClr>
                </a:solidFill>
                <a:latin typeface="Times New Roman" panose="02020603050405020304" charset="0"/>
                <a:cs typeface="Times New Roman" panose="02020603050405020304" charset="0"/>
              </a:rPr>
              <a:t>do not overlap</a:t>
            </a:r>
            <a:r>
              <a:rPr sz="2800">
                <a:latin typeface="Times New Roman" panose="02020603050405020304" charset="0"/>
                <a:cs typeface="Times New Roman" panose="02020603050405020304" charset="0"/>
              </a:rPr>
              <a:t> the grains </a:t>
            </a:r>
            <a:r>
              <a:rPr sz="2800">
                <a:solidFill>
                  <a:schemeClr val="accent4">
                    <a:lumMod val="75000"/>
                  </a:schemeClr>
                </a:solidFill>
                <a:latin typeface="Times New Roman" panose="02020603050405020304" charset="0"/>
                <a:cs typeface="Times New Roman" panose="02020603050405020304" charset="0"/>
              </a:rPr>
              <a:t>cannot overlap</a:t>
            </a:r>
            <a:r>
              <a:rPr sz="2800">
                <a:latin typeface="Times New Roman" panose="02020603050405020304" charset="0"/>
                <a:cs typeface="Times New Roman" panose="02020603050405020304" charset="0"/>
              </a:rPr>
              <a:t>. This approach greatly </a:t>
            </a:r>
            <a:r>
              <a:rPr sz="2800">
                <a:solidFill>
                  <a:schemeClr val="accent6"/>
                </a:solidFill>
                <a:latin typeface="Times New Roman" panose="02020603050405020304" charset="0"/>
                <a:cs typeface="Times New Roman" panose="02020603050405020304" charset="0"/>
              </a:rPr>
              <a:t>simplifies</a:t>
            </a:r>
            <a:r>
              <a:rPr sz="2800">
                <a:latin typeface="Times New Roman" panose="02020603050405020304" charset="0"/>
                <a:cs typeface="Times New Roman" panose="02020603050405020304" charset="0"/>
              </a:rPr>
              <a:t> many parts of our system, but </a:t>
            </a:r>
            <a:r>
              <a:rPr sz="2800">
                <a:solidFill>
                  <a:srgbClr val="7030A0"/>
                </a:solidFill>
                <a:latin typeface="Times New Roman" panose="02020603050405020304" charset="0"/>
                <a:cs typeface="Times New Roman" panose="02020603050405020304" charset="0"/>
              </a:rPr>
              <a:t>limits the maximum attainable packing fraction</a:t>
            </a:r>
            <a:r>
              <a:rPr sz="2800">
                <a:latin typeface="Times New Roman" panose="02020603050405020304" charset="0"/>
                <a:cs typeface="Times New Roman" panose="02020603050405020304" charset="0"/>
              </a:rPr>
              <a:t> to approximately </a:t>
            </a:r>
            <a:r>
              <a:rPr sz="2800">
                <a:solidFill>
                  <a:srgbClr val="FF0000"/>
                </a:solidFill>
                <a:latin typeface="Times New Roman" panose="02020603050405020304" charset="0"/>
                <a:cs typeface="Times New Roman" panose="02020603050405020304" charset="0"/>
              </a:rPr>
              <a:t>0</a:t>
            </a:r>
            <a:r>
              <a:rPr lang="en-CA" sz="2800">
                <a:solidFill>
                  <a:srgbClr val="FF0000"/>
                </a:solidFill>
                <a:latin typeface="Times New Roman" panose="02020603050405020304" charset="0"/>
                <a:cs typeface="Times New Roman" panose="02020603050405020304" charset="0"/>
              </a:rPr>
              <a:t>.</a:t>
            </a:r>
            <a:r>
              <a:rPr sz="2800">
                <a:solidFill>
                  <a:srgbClr val="FF0000"/>
                </a:solidFill>
                <a:latin typeface="Times New Roman" panose="02020603050405020304" charset="0"/>
                <a:cs typeface="Times New Roman" panose="02020603050405020304" charset="0"/>
              </a:rPr>
              <a:t>634</a:t>
            </a:r>
            <a:r>
              <a:rPr sz="2800">
                <a:latin typeface="Times New Roman" panose="02020603050405020304" charset="0"/>
                <a:cs typeface="Times New Roman" panose="02020603050405020304" charset="0"/>
              </a:rPr>
              <a:t> for </a:t>
            </a:r>
            <a:r>
              <a:rPr sz="2800">
                <a:solidFill>
                  <a:schemeClr val="accent6"/>
                </a:solidFill>
                <a:latin typeface="Times New Roman" panose="02020603050405020304" charset="0"/>
                <a:cs typeface="Times New Roman" panose="02020603050405020304" charset="0"/>
              </a:rPr>
              <a:t>spherical grains</a:t>
            </a:r>
            <a:r>
              <a:rPr sz="2800">
                <a:latin typeface="Times New Roman" panose="02020603050405020304" charset="0"/>
                <a:cs typeface="Times New Roman" panose="02020603050405020304" charset="0"/>
              </a:rPr>
              <a:t> and less for </a:t>
            </a:r>
            <a:r>
              <a:rPr sz="2800">
                <a:solidFill>
                  <a:schemeClr val="accent6"/>
                </a:solidFill>
                <a:latin typeface="Times New Roman" panose="02020603050405020304" charset="0"/>
                <a:cs typeface="Times New Roman" panose="02020603050405020304" charset="0"/>
              </a:rPr>
              <a:t>non-spherical grains</a:t>
            </a:r>
            <a:r>
              <a:rPr sz="2800">
                <a:latin typeface="Times New Roman" panose="02020603050405020304" charset="0"/>
                <a:cs typeface="Times New Roman" panose="02020603050405020304" charset="0"/>
              </a:rPr>
              <a:t>. This is a</a:t>
            </a:r>
            <a:r>
              <a:rPr sz="2800">
                <a:solidFill>
                  <a:srgbClr val="FF0000"/>
                </a:solidFill>
                <a:latin typeface="Times New Roman" panose="02020603050405020304" charset="0"/>
                <a:cs typeface="Times New Roman" panose="02020603050405020304" charset="0"/>
              </a:rPr>
              <a:t> limitation</a:t>
            </a:r>
            <a:r>
              <a:rPr sz="2800">
                <a:latin typeface="Times New Roman" panose="02020603050405020304" charset="0"/>
                <a:cs typeface="Times New Roman" panose="02020603050405020304" charset="0"/>
              </a:rPr>
              <a:t> especially if the grains are highly non-spherical, such as grains of rice</a:t>
            </a:r>
            <a:r>
              <a:rPr lang="en-CA" sz="2800">
                <a:latin typeface="Times New Roman" panose="02020603050405020304" charset="0"/>
                <a:cs typeface="Times New Roman" panose="02020603050405020304" charset="0"/>
              </a:rPr>
              <a:t>.</a:t>
            </a:r>
            <a:endParaRPr lang="en-CA" sz="2800">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nvSpPr>
        <p:spPr>
          <a:xfrm>
            <a:off x="1998345" y="245745"/>
            <a:ext cx="8672830" cy="741680"/>
          </a:xfrm>
          <a:prstGeom prst="rect">
            <a:avLst/>
          </a:prstGeom>
          <a:noFill/>
          <a:ln>
            <a:noFill/>
          </a:ln>
        </p:spPr>
        <p:txBody>
          <a:bodyPr vert="horz" wrap="square" lIns="91440" tIns="45720" rIns="91440" bIns="45720" numCol="1" rtlCol="0" anchor="ctr" anchorCtr="0" compatLnSpc="1">
            <a:normAutofit/>
          </a:bodyPr>
          <a:lstStyle>
            <a:lvl1pPr algn="ctr" rtl="0" eaLnBrk="0" fontAlgn="base" hangingPunct="0">
              <a:lnSpc>
                <a:spcPct val="90000"/>
              </a:lnSpc>
              <a:spcBef>
                <a:spcPct val="0"/>
              </a:spcBef>
              <a:spcAft>
                <a:spcPct val="0"/>
              </a:spcAft>
              <a:defRPr sz="3200" kern="1200">
                <a:solidFill>
                  <a:schemeClr val="bg1"/>
                </a:solidFill>
                <a:latin typeface="+mj-lt"/>
                <a:ea typeface="+mj-ea"/>
                <a:cs typeface="+mj-cs"/>
              </a:defRPr>
            </a:lvl1pPr>
            <a:lvl2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2pPr>
            <a:lvl3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3pPr>
            <a:lvl4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4pPr>
            <a:lvl5pPr algn="l" rtl="0" eaLnBrk="0" fontAlgn="base" hangingPunct="0">
              <a:lnSpc>
                <a:spcPct val="90000"/>
              </a:lnSpc>
              <a:spcBef>
                <a:spcPct val="0"/>
              </a:spcBef>
              <a:spcAft>
                <a:spcPct val="0"/>
              </a:spcAft>
              <a:defRPr sz="3600">
                <a:solidFill>
                  <a:schemeClr val="tx1"/>
                </a:solidFill>
                <a:latin typeface="Arial" panose="020B0604020202020204" pitchFamily="34" charset="0"/>
                <a:ea typeface="SimHei" panose="02010609060101010101" pitchFamily="49"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SimSun" panose="02010600030101010101" pitchFamily="2" charset="-122"/>
              </a:defRPr>
            </a:lvl9pPr>
          </a:lstStyle>
          <a:p>
            <a:pPr algn="ctr"/>
            <a:r>
              <a:rPr lang="en-CA" sz="4400" b="1" dirty="0">
                <a:solidFill>
                  <a:schemeClr val="bg1"/>
                </a:solidFill>
                <a:latin typeface="Times New Roman" panose="02020603050405020304" charset="0"/>
                <a:cs typeface="Times New Roman" panose="02020603050405020304" charset="0"/>
              </a:rPr>
              <a:t>2.1 Tiled sphere packings</a:t>
            </a:r>
            <a:endParaRPr lang="en-CA" sz="4400" b="1" dirty="0">
              <a:solidFill>
                <a:schemeClr val="bg1"/>
              </a:solidFill>
              <a:latin typeface="Times New Roman" panose="02020603050405020304" charset="0"/>
              <a:cs typeface="Times New Roman" panose="02020603050405020304" charset="0"/>
            </a:endParaRPr>
          </a:p>
        </p:txBody>
      </p:sp>
      <p:sp>
        <p:nvSpPr>
          <p:cNvPr id="11" name="文本框 10"/>
          <p:cNvSpPr txBox="1"/>
          <p:nvPr/>
        </p:nvSpPr>
        <p:spPr>
          <a:xfrm>
            <a:off x="927735" y="2501265"/>
            <a:ext cx="10515600" cy="1814830"/>
          </a:xfrm>
          <a:prstGeom prst="rect">
            <a:avLst/>
          </a:prstGeom>
          <a:noFill/>
        </p:spPr>
        <p:txBody>
          <a:bodyPr wrap="square" rtlCol="0">
            <a:spAutoFit/>
          </a:bodyPr>
          <a:p>
            <a:r>
              <a:rPr sz="2800">
                <a:latin typeface="Times New Roman" panose="02020603050405020304" charset="0"/>
                <a:cs typeface="Times New Roman" panose="02020603050405020304" charset="0"/>
              </a:rPr>
              <a:t>The basic building block of our procedural sphere packing is a tile, a</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cuboid containing </a:t>
            </a:r>
            <a:r>
              <a:rPr sz="2800">
                <a:solidFill>
                  <a:srgbClr val="0070C0"/>
                </a:solidFill>
                <a:latin typeface="Times New Roman" panose="02020603050405020304" charset="0"/>
                <a:cs typeface="Times New Roman" panose="02020603050405020304" charset="0"/>
              </a:rPr>
              <a:t>a number of non-intersecting spheres</a:t>
            </a:r>
            <a:r>
              <a:rPr sz="2800">
                <a:latin typeface="Times New Roman" panose="02020603050405020304" charset="0"/>
                <a:cs typeface="Times New Roman" panose="02020603050405020304" charset="0"/>
              </a:rPr>
              <a:t>. We use the</a:t>
            </a:r>
            <a:endParaRPr sz="2800">
              <a:latin typeface="Times New Roman" panose="02020603050405020304" charset="0"/>
              <a:cs typeface="Times New Roman" panose="02020603050405020304" charset="0"/>
            </a:endParaRPr>
          </a:p>
          <a:p>
            <a:r>
              <a:rPr sz="2800">
                <a:latin typeface="Times New Roman" panose="02020603050405020304" charset="0"/>
                <a:cs typeface="Times New Roman" panose="02020603050405020304" charset="0"/>
              </a:rPr>
              <a:t>algorithm to generate </a:t>
            </a:r>
            <a:r>
              <a:rPr sz="2800">
                <a:solidFill>
                  <a:schemeClr val="accent2"/>
                </a:solidFill>
                <a:latin typeface="Times New Roman" panose="02020603050405020304" charset="0"/>
                <a:cs typeface="Times New Roman" panose="02020603050405020304" charset="0"/>
              </a:rPr>
              <a:t>a dictionary of periodic tiles</a:t>
            </a:r>
            <a:r>
              <a:rPr sz="2800">
                <a:latin typeface="Times New Roman" panose="02020603050405020304" charset="0"/>
                <a:cs typeface="Times New Roman" panose="02020603050405020304" charset="0"/>
              </a:rPr>
              <a:t> for various </a:t>
            </a:r>
            <a:r>
              <a:rPr sz="2800">
                <a:solidFill>
                  <a:srgbClr val="FF0000"/>
                </a:solidFill>
                <a:latin typeface="Times New Roman" panose="02020603050405020304" charset="0"/>
                <a:cs typeface="Times New Roman" panose="02020603050405020304" charset="0"/>
              </a:rPr>
              <a:t>packing ratios f</a:t>
            </a:r>
            <a:r>
              <a:rPr sz="2800">
                <a:latin typeface="Times New Roman" panose="02020603050405020304" charset="0"/>
                <a:cs typeface="Times New Roman" panose="02020603050405020304" charset="0"/>
              </a:rPr>
              <a:t>. </a:t>
            </a:r>
            <a:endParaRPr sz="2800">
              <a:latin typeface="Times New Roman" panose="02020603050405020304" charset="0"/>
              <a:cs typeface="Times New Roman" panose="02020603050405020304" charset="0"/>
            </a:endParaRPr>
          </a:p>
        </p:txBody>
      </p:sp>
      <p:sp>
        <p:nvSpPr>
          <p:cNvPr id="2" name="灯片编号占位符 1"/>
          <p:cNvSpPr>
            <a:spLocks noGrp="1"/>
          </p:cNvSpPr>
          <p:nvPr>
            <p:ph type="sldNum" sz="quarter" idx="12"/>
          </p:nvPr>
        </p:nvSpPr>
        <p:spPr/>
        <p:txBody>
          <a:bodyPr/>
          <a:p>
            <a:pPr>
              <a:defRPr/>
            </a:pPr>
            <a:fld id="{AD3339CD-92AB-49E7-A409-34CE9C7CF580}" type="slidenum">
              <a:rPr lang="zh-CN" altLang="en-US"/>
            </a:fld>
            <a:endParaRPr lang="zh-CN" altLang="en-US"/>
          </a:p>
        </p:txBody>
      </p:sp>
    </p:spTree>
    <p:custDataLst>
      <p:tags r:id="rId1"/>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basetag"/>
  <p:tag name="KSO_WM_TEMPLATE_INDEX" val="20163628"/>
</p:tagLst>
</file>

<file path=ppt/tags/tag10.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11.xml><?xml version="1.0" encoding="utf-8"?>
<p:tagLst xmlns:p="http://schemas.openxmlformats.org/presentationml/2006/main">
  <p:tag name="KSO_WM_TEMPLATE_CATEGORY" val="basetag"/>
  <p:tag name="KSO_WM_TEMPLATE_INDEX" val="20163628"/>
  <p:tag name="KSO_WM_TAG_VERSION" val="1.0"/>
  <p:tag name="KSO_WM_SLIDE_ID" val="basetag20163628_8"/>
  <p:tag name="KSO_WM_SLIDE_INDEX" val="8"/>
  <p:tag name="KSO_WM_SLIDE_ITEM_CNT" val="0"/>
  <p:tag name="KSO_WM_SLIDE_TYPE" val="text"/>
  <p:tag name="KSO_WM_BEAUTIFY_FLAG" val="#wm#"/>
</p:tagLst>
</file>

<file path=ppt/tags/tag12.xml><?xml version="1.0" encoding="utf-8"?>
<p:tagLst xmlns:p="http://schemas.openxmlformats.org/presentationml/2006/main">
  <p:tag name="KSO_WM_TEMPLATE_CATEGORY" val="basetag"/>
  <p:tag name="KSO_WM_TEMPLATE_INDEX" val="20163628"/>
  <p:tag name="KSO_WM_TAG_VERSION" val="1.0"/>
  <p:tag name="KSO_WM_SLIDE_ID" val="basetag20163628_8"/>
  <p:tag name="KSO_WM_SLIDE_INDEX" val="8"/>
  <p:tag name="KSO_WM_SLIDE_ITEM_CNT" val="0"/>
  <p:tag name="KSO_WM_SLIDE_TYPE" val="text"/>
  <p:tag name="KSO_WM_BEAUTIFY_FLAG" val="#wm#"/>
</p:tagLst>
</file>

<file path=ppt/tags/tag13.xml><?xml version="1.0" encoding="utf-8"?>
<p:tagLst xmlns:p="http://schemas.openxmlformats.org/presentationml/2006/main">
  <p:tag name="KSO_WM_TEMPLATE_CATEGORY" val="basetag"/>
  <p:tag name="KSO_WM_TEMPLATE_INDEX" val="20163628"/>
  <p:tag name="KSO_WM_TAG_VERSION" val="1.0"/>
  <p:tag name="KSO_WM_SLIDE_ID" val="basetag20163628_8"/>
  <p:tag name="KSO_WM_SLIDE_INDEX" val="8"/>
  <p:tag name="KSO_WM_SLIDE_ITEM_CNT" val="0"/>
  <p:tag name="KSO_WM_SLIDE_TYPE" val="text"/>
  <p:tag name="KSO_WM_BEAUTIFY_FLAG" val="#wm#"/>
</p:tagLst>
</file>

<file path=ppt/tags/tag14.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15.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16.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17.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18.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19.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xml><?xml version="1.0" encoding="utf-8"?>
<p:tagLst xmlns:p="http://schemas.openxmlformats.org/presentationml/2006/main">
  <p:tag name="KSO_WM_TAG_VERSION" val="1.0"/>
  <p:tag name="KSO_WM_TEMPLATE_CATEGORY" val="basetag"/>
  <p:tag name="KSO_WM_TEMPLATE_INDEX" val="20163628"/>
</p:tagLst>
</file>

<file path=ppt/tags/tag20.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1.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2.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3.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4.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5.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6.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7.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8.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29.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xml><?xml version="1.0" encoding="utf-8"?>
<p:tagLst xmlns:p="http://schemas.openxmlformats.org/presentationml/2006/main">
  <p:tag name="KSO_WM_TEMPLATE_CATEGORY" val="basetag"/>
  <p:tag name="KSO_WM_TEMPLATE_INDEX" val="20163628"/>
  <p:tag name="KSO_WM_TAG_VERSION" val="1.0"/>
  <p:tag name="KSO_WM_TEMPLATE_THUMBS_INDEX" val="1、5、6、7、11、12、18、19、26、29、35"/>
  <p:tag name="KSO_WM_BEAUTIFY_FLAG" val="#wm#"/>
</p:tagLst>
</file>

<file path=ppt/tags/tag30.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1.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2.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3.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4.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5.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6.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7.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8.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39.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4.xml><?xml version="1.0" encoding="utf-8"?>
<p:tagLst xmlns:p="http://schemas.openxmlformats.org/presentationml/2006/main">
  <p:tag name="KSO_WM_TEMPLATE_CATEGORY" val="basetag"/>
  <p:tag name="KSO_WM_TEMPLATE_INDEX" val="20163628"/>
  <p:tag name="KSO_WM_TAG_VERSION" val="1.0"/>
  <p:tag name="KSO_WM_SLIDE_ID" val="basetag20163628_1"/>
  <p:tag name="KSO_WM_SLIDE_INDEX" val="1"/>
  <p:tag name="KSO_WM_SLIDE_ITEM_CNT" val="0"/>
  <p:tag name="KSO_WM_SLIDE_TYPE" val="title"/>
  <p:tag name="KSO_WM_TEMPLATE_THUMBS_INDEX" val="1、5、6、7、11、12、18、19、26、29、35"/>
  <p:tag name="KSO_WM_BEAUTIFY_FLAG" val="#wm#"/>
</p:tagLst>
</file>

<file path=ppt/tags/tag40.xml><?xml version="1.0" encoding="utf-8"?>
<p:tagLst xmlns:p="http://schemas.openxmlformats.org/presentationml/2006/main">
  <p:tag name="KSO_WM_TEMPLATE_CATEGORY" val="basetag"/>
  <p:tag name="KSO_WM_TEMPLATE_INDEX" val="20163628"/>
  <p:tag name="KSO_WM_TAG_VERSION" val="1.0"/>
  <p:tag name="KSO_WM_SLIDE_ID" val="basetag20163628_5"/>
  <p:tag name="KSO_WM_SLIDE_INDEX" val="5"/>
  <p:tag name="KSO_WM_SLIDE_ITEM_CNT" val="0"/>
  <p:tag name="KSO_WM_SLIDE_TYPE" val="text"/>
  <p:tag name="KSO_WM_BEAUTIFY_FLAG" val="#wm#"/>
</p:tagLst>
</file>

<file path=ppt/tags/tag41.xml><?xml version="1.0" encoding="utf-8"?>
<p:tagLst xmlns:p="http://schemas.openxmlformats.org/presentationml/2006/main">
  <p:tag name="KSO_WM_TEMPLATE_CATEGORY" val="basetag"/>
  <p:tag name="KSO_WM_TEMPLATE_INDEX" val="20163628"/>
  <p:tag name="KSO_WM_TAG_VERSION" val="1.0"/>
  <p:tag name="KSO_WM_SLIDE_ID" val="basetag20163628_35"/>
  <p:tag name="KSO_WM_SLIDE_INDEX" val="35"/>
  <p:tag name="KSO_WM_SLIDE_ITEM_CNT" val="0"/>
  <p:tag name="KSO_WM_SLIDE_TYPE" val="endPage"/>
  <p:tag name="KSO_WM_BEAUTIFY_FLAG" val="#wm#"/>
</p:tagLst>
</file>

<file path=ppt/tags/tag5.xml><?xml version="1.0" encoding="utf-8"?>
<p:tagLst xmlns:p="http://schemas.openxmlformats.org/presentationml/2006/main">
  <p:tag name="KSO_WM_TEMPLATE_CATEGORY" val="basetag"/>
  <p:tag name="KSO_WM_TEMPLATE_INDEX" val="20163628"/>
  <p:tag name="KSO_WM_TAG_VERSION" val="1.0"/>
  <p:tag name="KSO_WM_SLIDE_ID" val="basetag20163628_6"/>
  <p:tag name="KSO_WM_SLIDE_INDEX" val="6"/>
  <p:tag name="KSO_WM_SLIDE_ITEM_CNT" val="0"/>
  <p:tag name="KSO_WM_SLIDE_TYPE" val="contents"/>
  <p:tag name="KSO_WM_BEAUTIFY_FLAG" val="#wm#"/>
</p:tagLst>
</file>

<file path=ppt/tags/tag6.xml><?xml version="1.0" encoding="utf-8"?>
<p:tagLst xmlns:p="http://schemas.openxmlformats.org/presentationml/2006/main">
  <p:tag name="KSO_WM_TEMPLATE_CATEGORY" val="basetag"/>
  <p:tag name="KSO_WM_TEMPLATE_INDEX" val="20163628"/>
  <p:tag name="KSO_WM_TAG_VERSION" val="1.0"/>
  <p:tag name="KSO_WM_SLIDE_ID" val="basetag20163628_2"/>
  <p:tag name="KSO_WM_SLIDE_INDEX" val="2"/>
  <p:tag name="KSO_WM_SLIDE_ITEM_CNT" val="0"/>
  <p:tag name="KSO_WM_SLIDE_TYPE" val="text"/>
  <p:tag name="KSO_WM_BEAUTIFY_FLAG" val="#wm#"/>
</p:tagLst>
</file>

<file path=ppt/tags/tag7.xml><?xml version="1.0" encoding="utf-8"?>
<p:tagLst xmlns:p="http://schemas.openxmlformats.org/presentationml/2006/main">
  <p:tag name="KSO_WM_TEMPLATE_CATEGORY" val="basetag"/>
  <p:tag name="KSO_WM_TEMPLATE_INDEX" val="20163628"/>
  <p:tag name="KSO_WM_TAG_VERSION" val="1.0"/>
  <p:tag name="KSO_WM_SLIDE_ID" val="basetag20163628_3"/>
  <p:tag name="KSO_WM_SLIDE_INDEX" val="3"/>
  <p:tag name="KSO_WM_SLIDE_ITEM_CNT" val="0"/>
  <p:tag name="KSO_WM_SLIDE_TYPE" val="text"/>
  <p:tag name="KSO_WM_BEAUTIFY_FLAG" val="#wm#"/>
</p:tagLst>
</file>

<file path=ppt/tags/tag8.xml><?xml version="1.0" encoding="utf-8"?>
<p:tagLst xmlns:p="http://schemas.openxmlformats.org/presentationml/2006/main">
  <p:tag name="KSO_WM_TEMPLATE_CATEGORY" val="basetag"/>
  <p:tag name="KSO_WM_TEMPLATE_INDEX" val="20163628"/>
  <p:tag name="KSO_WM_TAG_VERSION" val="1.0"/>
  <p:tag name="KSO_WM_SLIDE_ID" val="basetag20163628_7"/>
  <p:tag name="KSO_WM_SLIDE_INDEX" val="7"/>
  <p:tag name="KSO_WM_SLIDE_ITEM_CNT" val="0"/>
  <p:tag name="KSO_WM_SLIDE_TYPE" val="sectionTitle"/>
  <p:tag name="KSO_WM_BEAUTIFY_FLAG" val="#wm#"/>
</p:tagLst>
</file>

<file path=ppt/tags/tag9.xml><?xml version="1.0" encoding="utf-8"?>
<p:tagLst xmlns:p="http://schemas.openxmlformats.org/presentationml/2006/main">
  <p:tag name="KSO_WM_TEMPLATE_CATEGORY" val="basetag"/>
  <p:tag name="KSO_WM_TEMPLATE_INDEX" val="20163628"/>
  <p:tag name="KSO_WM_TAG_VERSION" val="1.0"/>
  <p:tag name="KSO_WM_SLIDE_ID" val="basetag20163628_4"/>
  <p:tag name="KSO_WM_SLIDE_INDEX" val="4"/>
  <p:tag name="KSO_WM_SLIDE_ITEM_CNT" val="0"/>
  <p:tag name="KSO_WM_SLIDE_TYPE" val="text"/>
  <p:tag name="KSO_WM_BEAUTIFY_FLAG" val="#wm#"/>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10968</Words>
  <Application>WPS 演示</Application>
  <PresentationFormat>宽屏</PresentationFormat>
  <Paragraphs>314</Paragraphs>
  <Slides>38</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14</vt:i4>
      </vt:variant>
      <vt:variant>
        <vt:lpstr>幻灯片标题</vt:lpstr>
      </vt:variant>
      <vt:variant>
        <vt:i4>38</vt:i4>
      </vt:variant>
    </vt:vector>
  </HeadingPairs>
  <TitlesOfParts>
    <vt:vector size="64" baseType="lpstr">
      <vt:lpstr>Arial</vt:lpstr>
      <vt:lpstr>SimSun</vt:lpstr>
      <vt:lpstr>Wingdings</vt:lpstr>
      <vt:lpstr>SimHei</vt:lpstr>
      <vt:lpstr>Calibri Light</vt:lpstr>
      <vt:lpstr>Microsoft YaHei</vt:lpstr>
      <vt:lpstr>Open Sans Light</vt:lpstr>
      <vt:lpstr>Times New Roman</vt:lpstr>
      <vt:lpstr>Calibri</vt:lpstr>
      <vt:lpstr>Arial Unicode MS</vt:lpstr>
      <vt:lpstr>ESRI AMFM Electric</vt:lpstr>
      <vt:lpstr>1_Office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Multi-Scale Modeling and Rendering of Granular Materials </vt:lpstr>
      <vt:lpstr>PowerPoint 演示文稿</vt:lpstr>
      <vt:lpstr>1 Introduction</vt:lpstr>
      <vt:lpstr>1 Introduction</vt:lpstr>
      <vt:lpstr>Granular Model and Algorithm Overview</vt:lpstr>
      <vt:lpstr>2 Stochastic Granular Model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CHAO ZHANG</dc:creator>
  <cp:lastModifiedBy>CHAO</cp:lastModifiedBy>
  <cp:revision>20</cp:revision>
  <dcterms:created xsi:type="dcterms:W3CDTF">2018-12-05T16:46:00Z</dcterms:created>
  <dcterms:modified xsi:type="dcterms:W3CDTF">2018-12-10T00:48:50Z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